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589" r:id="rId2"/>
    <p:sldId id="590" r:id="rId3"/>
    <p:sldId id="591" r:id="rId4"/>
    <p:sldId id="592" r:id="rId5"/>
    <p:sldId id="593" r:id="rId6"/>
    <p:sldId id="594" r:id="rId7"/>
    <p:sldId id="595" r:id="rId8"/>
    <p:sldId id="599" r:id="rId9"/>
    <p:sldId id="596" r:id="rId10"/>
    <p:sldId id="597" r:id="rId11"/>
    <p:sldId id="598" r:id="rId12"/>
  </p:sldIdLst>
  <p:sldSz cx="7019925" cy="90138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39" userDrawn="1">
          <p15:clr>
            <a:srgbClr val="A4A3A4"/>
          </p15:clr>
        </p15:guide>
        <p15:guide id="2" pos="2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57" autoAdjust="0"/>
    <p:restoredTop sz="94660"/>
  </p:normalViewPr>
  <p:slideViewPr>
    <p:cSldViewPr snapToGrid="0" showGuides="1">
      <p:cViewPr varScale="1">
        <p:scale>
          <a:sx n="61" d="100"/>
          <a:sy n="61" d="100"/>
        </p:scale>
        <p:origin x="2694" y="60"/>
      </p:cViewPr>
      <p:guideLst>
        <p:guide orient="horz" pos="2839"/>
        <p:guide pos="22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6495" y="1475180"/>
            <a:ext cx="5966936" cy="3138146"/>
          </a:xfrm>
        </p:spPr>
        <p:txBody>
          <a:bodyPr anchor="b"/>
          <a:lstStyle>
            <a:lvl1pPr algn="ctr">
              <a:defRPr sz="460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7491" y="4734345"/>
            <a:ext cx="5264944" cy="2176254"/>
          </a:xfrm>
        </p:spPr>
        <p:txBody>
          <a:bodyPr/>
          <a:lstStyle>
            <a:lvl1pPr marL="0" indent="0" algn="ctr">
              <a:buNone/>
              <a:defRPr sz="1842"/>
            </a:lvl1pPr>
            <a:lvl2pPr marL="350992" indent="0" algn="ctr">
              <a:buNone/>
              <a:defRPr sz="1535"/>
            </a:lvl2pPr>
            <a:lvl3pPr marL="701985" indent="0" algn="ctr">
              <a:buNone/>
              <a:defRPr sz="1382"/>
            </a:lvl3pPr>
            <a:lvl4pPr marL="1052977" indent="0" algn="ctr">
              <a:buNone/>
              <a:defRPr sz="1228"/>
            </a:lvl4pPr>
            <a:lvl5pPr marL="1403970" indent="0" algn="ctr">
              <a:buNone/>
              <a:defRPr sz="1228"/>
            </a:lvl5pPr>
            <a:lvl6pPr marL="1754962" indent="0" algn="ctr">
              <a:buNone/>
              <a:defRPr sz="1228"/>
            </a:lvl6pPr>
            <a:lvl7pPr marL="2105955" indent="0" algn="ctr">
              <a:buNone/>
              <a:defRPr sz="1228"/>
            </a:lvl7pPr>
            <a:lvl8pPr marL="2456947" indent="0" algn="ctr">
              <a:buNone/>
              <a:defRPr sz="1228"/>
            </a:lvl8pPr>
            <a:lvl9pPr marL="2807940" indent="0" algn="ctr">
              <a:buNone/>
              <a:defRPr sz="122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8A801-7B42-4DA8-BE28-D0D1574D9ACE}" type="datetimeFigureOut">
              <a:rPr lang="en-IN" smtClean="0"/>
              <a:t>28-08-2024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90229-91DC-40A4-B0A8-AFCA8F46DDB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19841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8A801-7B42-4DA8-BE28-D0D1574D9ACE}" type="datetimeFigureOut">
              <a:rPr lang="en-IN" smtClean="0"/>
              <a:t>28-08-2024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90229-91DC-40A4-B0A8-AFCA8F46DDB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04662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23634" y="479903"/>
            <a:ext cx="1513671" cy="7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2620" y="479903"/>
            <a:ext cx="4453265" cy="7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8A801-7B42-4DA8-BE28-D0D1574D9ACE}" type="datetimeFigureOut">
              <a:rPr lang="en-IN" smtClean="0"/>
              <a:t>28-08-2024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90229-91DC-40A4-B0A8-AFCA8F46DDB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64015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8A801-7B42-4DA8-BE28-D0D1574D9ACE}" type="datetimeFigureOut">
              <a:rPr lang="en-IN" smtClean="0"/>
              <a:t>28-08-2024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90229-91DC-40A4-B0A8-AFCA8F46DDB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39250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964" y="2247199"/>
            <a:ext cx="6054685" cy="3749500"/>
          </a:xfrm>
        </p:spPr>
        <p:txBody>
          <a:bodyPr anchor="b"/>
          <a:lstStyle>
            <a:lvl1pPr>
              <a:defRPr sz="460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8964" y="6032171"/>
            <a:ext cx="6054685" cy="1971774"/>
          </a:xfrm>
        </p:spPr>
        <p:txBody>
          <a:bodyPr/>
          <a:lstStyle>
            <a:lvl1pPr marL="0" indent="0">
              <a:buNone/>
              <a:defRPr sz="1842">
                <a:solidFill>
                  <a:schemeClr val="tx1"/>
                </a:solidFill>
              </a:defRPr>
            </a:lvl1pPr>
            <a:lvl2pPr marL="350992" indent="0">
              <a:buNone/>
              <a:defRPr sz="1535">
                <a:solidFill>
                  <a:schemeClr val="tx1">
                    <a:tint val="75000"/>
                  </a:schemeClr>
                </a:solidFill>
              </a:defRPr>
            </a:lvl2pPr>
            <a:lvl3pPr marL="701985" indent="0">
              <a:buNone/>
              <a:defRPr sz="1382">
                <a:solidFill>
                  <a:schemeClr val="tx1">
                    <a:tint val="75000"/>
                  </a:schemeClr>
                </a:solidFill>
              </a:defRPr>
            </a:lvl3pPr>
            <a:lvl4pPr marL="1052977" indent="0">
              <a:buNone/>
              <a:defRPr sz="1228">
                <a:solidFill>
                  <a:schemeClr val="tx1">
                    <a:tint val="75000"/>
                  </a:schemeClr>
                </a:solidFill>
              </a:defRPr>
            </a:lvl4pPr>
            <a:lvl5pPr marL="1403970" indent="0">
              <a:buNone/>
              <a:defRPr sz="1228">
                <a:solidFill>
                  <a:schemeClr val="tx1">
                    <a:tint val="75000"/>
                  </a:schemeClr>
                </a:solidFill>
              </a:defRPr>
            </a:lvl5pPr>
            <a:lvl6pPr marL="1754962" indent="0">
              <a:buNone/>
              <a:defRPr sz="1228">
                <a:solidFill>
                  <a:schemeClr val="tx1">
                    <a:tint val="75000"/>
                  </a:schemeClr>
                </a:solidFill>
              </a:defRPr>
            </a:lvl6pPr>
            <a:lvl7pPr marL="2105955" indent="0">
              <a:buNone/>
              <a:defRPr sz="1228">
                <a:solidFill>
                  <a:schemeClr val="tx1">
                    <a:tint val="75000"/>
                  </a:schemeClr>
                </a:solidFill>
              </a:defRPr>
            </a:lvl7pPr>
            <a:lvl8pPr marL="2456947" indent="0">
              <a:buNone/>
              <a:defRPr sz="1228">
                <a:solidFill>
                  <a:schemeClr val="tx1">
                    <a:tint val="75000"/>
                  </a:schemeClr>
                </a:solidFill>
              </a:defRPr>
            </a:lvl8pPr>
            <a:lvl9pPr marL="2807940" indent="0">
              <a:buNone/>
              <a:defRPr sz="122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8A801-7B42-4DA8-BE28-D0D1574D9ACE}" type="datetimeFigureOut">
              <a:rPr lang="en-IN" smtClean="0"/>
              <a:t>28-08-2024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90229-91DC-40A4-B0A8-AFCA8F46DDB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3921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620" y="2399514"/>
            <a:ext cx="2983468" cy="57191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53837" y="2399514"/>
            <a:ext cx="2983468" cy="57191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8A801-7B42-4DA8-BE28-D0D1574D9ACE}" type="datetimeFigureOut">
              <a:rPr lang="en-IN" smtClean="0"/>
              <a:t>28-08-2024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90229-91DC-40A4-B0A8-AFCA8F46DDB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91915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534" y="479905"/>
            <a:ext cx="6054685" cy="17422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3535" y="2209640"/>
            <a:ext cx="2969757" cy="1082910"/>
          </a:xfrm>
        </p:spPr>
        <p:txBody>
          <a:bodyPr anchor="b"/>
          <a:lstStyle>
            <a:lvl1pPr marL="0" indent="0">
              <a:buNone/>
              <a:defRPr sz="1842" b="1"/>
            </a:lvl1pPr>
            <a:lvl2pPr marL="350992" indent="0">
              <a:buNone/>
              <a:defRPr sz="1535" b="1"/>
            </a:lvl2pPr>
            <a:lvl3pPr marL="701985" indent="0">
              <a:buNone/>
              <a:defRPr sz="1382" b="1"/>
            </a:lvl3pPr>
            <a:lvl4pPr marL="1052977" indent="0">
              <a:buNone/>
              <a:defRPr sz="1228" b="1"/>
            </a:lvl4pPr>
            <a:lvl5pPr marL="1403970" indent="0">
              <a:buNone/>
              <a:defRPr sz="1228" b="1"/>
            </a:lvl5pPr>
            <a:lvl6pPr marL="1754962" indent="0">
              <a:buNone/>
              <a:defRPr sz="1228" b="1"/>
            </a:lvl6pPr>
            <a:lvl7pPr marL="2105955" indent="0">
              <a:buNone/>
              <a:defRPr sz="1228" b="1"/>
            </a:lvl7pPr>
            <a:lvl8pPr marL="2456947" indent="0">
              <a:buNone/>
              <a:defRPr sz="1228" b="1"/>
            </a:lvl8pPr>
            <a:lvl9pPr marL="2807940" indent="0">
              <a:buNone/>
              <a:defRPr sz="122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535" y="3292550"/>
            <a:ext cx="2969757" cy="48428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53838" y="2209640"/>
            <a:ext cx="2984382" cy="1082910"/>
          </a:xfrm>
        </p:spPr>
        <p:txBody>
          <a:bodyPr anchor="b"/>
          <a:lstStyle>
            <a:lvl1pPr marL="0" indent="0">
              <a:buNone/>
              <a:defRPr sz="1842" b="1"/>
            </a:lvl1pPr>
            <a:lvl2pPr marL="350992" indent="0">
              <a:buNone/>
              <a:defRPr sz="1535" b="1"/>
            </a:lvl2pPr>
            <a:lvl3pPr marL="701985" indent="0">
              <a:buNone/>
              <a:defRPr sz="1382" b="1"/>
            </a:lvl3pPr>
            <a:lvl4pPr marL="1052977" indent="0">
              <a:buNone/>
              <a:defRPr sz="1228" b="1"/>
            </a:lvl4pPr>
            <a:lvl5pPr marL="1403970" indent="0">
              <a:buNone/>
              <a:defRPr sz="1228" b="1"/>
            </a:lvl5pPr>
            <a:lvl6pPr marL="1754962" indent="0">
              <a:buNone/>
              <a:defRPr sz="1228" b="1"/>
            </a:lvl6pPr>
            <a:lvl7pPr marL="2105955" indent="0">
              <a:buNone/>
              <a:defRPr sz="1228" b="1"/>
            </a:lvl7pPr>
            <a:lvl8pPr marL="2456947" indent="0">
              <a:buNone/>
              <a:defRPr sz="1228" b="1"/>
            </a:lvl8pPr>
            <a:lvl9pPr marL="2807940" indent="0">
              <a:buNone/>
              <a:defRPr sz="122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553838" y="3292550"/>
            <a:ext cx="2984382" cy="48428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8A801-7B42-4DA8-BE28-D0D1574D9ACE}" type="datetimeFigureOut">
              <a:rPr lang="en-IN" smtClean="0"/>
              <a:t>28-08-2024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90229-91DC-40A4-B0A8-AFCA8F46DDB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22153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8A801-7B42-4DA8-BE28-D0D1574D9ACE}" type="datetimeFigureOut">
              <a:rPr lang="en-IN" smtClean="0"/>
              <a:t>28-08-2024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90229-91DC-40A4-B0A8-AFCA8F46DDB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43457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8A801-7B42-4DA8-BE28-D0D1574D9ACE}" type="datetimeFigureOut">
              <a:rPr lang="en-IN" smtClean="0"/>
              <a:t>28-08-2024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90229-91DC-40A4-B0A8-AFCA8F46DDB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95223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534" y="600922"/>
            <a:ext cx="2264109" cy="2103226"/>
          </a:xfrm>
        </p:spPr>
        <p:txBody>
          <a:bodyPr anchor="b"/>
          <a:lstStyle>
            <a:lvl1pPr>
              <a:defRPr sz="245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84382" y="1297826"/>
            <a:ext cx="3553837" cy="6405658"/>
          </a:xfrm>
        </p:spPr>
        <p:txBody>
          <a:bodyPr/>
          <a:lstStyle>
            <a:lvl1pPr>
              <a:defRPr sz="2457"/>
            </a:lvl1pPr>
            <a:lvl2pPr>
              <a:defRPr sz="2150"/>
            </a:lvl2pPr>
            <a:lvl3pPr>
              <a:defRPr sz="1842"/>
            </a:lvl3pPr>
            <a:lvl4pPr>
              <a:defRPr sz="1535"/>
            </a:lvl4pPr>
            <a:lvl5pPr>
              <a:defRPr sz="1535"/>
            </a:lvl5pPr>
            <a:lvl6pPr>
              <a:defRPr sz="1535"/>
            </a:lvl6pPr>
            <a:lvl7pPr>
              <a:defRPr sz="1535"/>
            </a:lvl7pPr>
            <a:lvl8pPr>
              <a:defRPr sz="1535"/>
            </a:lvl8pPr>
            <a:lvl9pPr>
              <a:defRPr sz="153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3534" y="2704147"/>
            <a:ext cx="2264109" cy="5009768"/>
          </a:xfrm>
        </p:spPr>
        <p:txBody>
          <a:bodyPr/>
          <a:lstStyle>
            <a:lvl1pPr marL="0" indent="0">
              <a:buNone/>
              <a:defRPr sz="1228"/>
            </a:lvl1pPr>
            <a:lvl2pPr marL="350992" indent="0">
              <a:buNone/>
              <a:defRPr sz="1075"/>
            </a:lvl2pPr>
            <a:lvl3pPr marL="701985" indent="0">
              <a:buNone/>
              <a:defRPr sz="921"/>
            </a:lvl3pPr>
            <a:lvl4pPr marL="1052977" indent="0">
              <a:buNone/>
              <a:defRPr sz="768"/>
            </a:lvl4pPr>
            <a:lvl5pPr marL="1403970" indent="0">
              <a:buNone/>
              <a:defRPr sz="768"/>
            </a:lvl5pPr>
            <a:lvl6pPr marL="1754962" indent="0">
              <a:buNone/>
              <a:defRPr sz="768"/>
            </a:lvl6pPr>
            <a:lvl7pPr marL="2105955" indent="0">
              <a:buNone/>
              <a:defRPr sz="768"/>
            </a:lvl7pPr>
            <a:lvl8pPr marL="2456947" indent="0">
              <a:buNone/>
              <a:defRPr sz="768"/>
            </a:lvl8pPr>
            <a:lvl9pPr marL="2807940" indent="0">
              <a:buNone/>
              <a:defRPr sz="76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8A801-7B42-4DA8-BE28-D0D1574D9ACE}" type="datetimeFigureOut">
              <a:rPr lang="en-IN" smtClean="0"/>
              <a:t>28-08-2024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90229-91DC-40A4-B0A8-AFCA8F46DDB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0714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534" y="600922"/>
            <a:ext cx="2264109" cy="2103226"/>
          </a:xfrm>
        </p:spPr>
        <p:txBody>
          <a:bodyPr anchor="b"/>
          <a:lstStyle>
            <a:lvl1pPr>
              <a:defRPr sz="245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84382" y="1297826"/>
            <a:ext cx="3553837" cy="6405658"/>
          </a:xfrm>
        </p:spPr>
        <p:txBody>
          <a:bodyPr anchor="t"/>
          <a:lstStyle>
            <a:lvl1pPr marL="0" indent="0">
              <a:buNone/>
              <a:defRPr sz="2457"/>
            </a:lvl1pPr>
            <a:lvl2pPr marL="350992" indent="0">
              <a:buNone/>
              <a:defRPr sz="2150"/>
            </a:lvl2pPr>
            <a:lvl3pPr marL="701985" indent="0">
              <a:buNone/>
              <a:defRPr sz="1842"/>
            </a:lvl3pPr>
            <a:lvl4pPr marL="1052977" indent="0">
              <a:buNone/>
              <a:defRPr sz="1535"/>
            </a:lvl4pPr>
            <a:lvl5pPr marL="1403970" indent="0">
              <a:buNone/>
              <a:defRPr sz="1535"/>
            </a:lvl5pPr>
            <a:lvl6pPr marL="1754962" indent="0">
              <a:buNone/>
              <a:defRPr sz="1535"/>
            </a:lvl6pPr>
            <a:lvl7pPr marL="2105955" indent="0">
              <a:buNone/>
              <a:defRPr sz="1535"/>
            </a:lvl7pPr>
            <a:lvl8pPr marL="2456947" indent="0">
              <a:buNone/>
              <a:defRPr sz="1535"/>
            </a:lvl8pPr>
            <a:lvl9pPr marL="2807940" indent="0">
              <a:buNone/>
              <a:defRPr sz="153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3534" y="2704147"/>
            <a:ext cx="2264109" cy="5009768"/>
          </a:xfrm>
        </p:spPr>
        <p:txBody>
          <a:bodyPr/>
          <a:lstStyle>
            <a:lvl1pPr marL="0" indent="0">
              <a:buNone/>
              <a:defRPr sz="1228"/>
            </a:lvl1pPr>
            <a:lvl2pPr marL="350992" indent="0">
              <a:buNone/>
              <a:defRPr sz="1075"/>
            </a:lvl2pPr>
            <a:lvl3pPr marL="701985" indent="0">
              <a:buNone/>
              <a:defRPr sz="921"/>
            </a:lvl3pPr>
            <a:lvl4pPr marL="1052977" indent="0">
              <a:buNone/>
              <a:defRPr sz="768"/>
            </a:lvl4pPr>
            <a:lvl5pPr marL="1403970" indent="0">
              <a:buNone/>
              <a:defRPr sz="768"/>
            </a:lvl5pPr>
            <a:lvl6pPr marL="1754962" indent="0">
              <a:buNone/>
              <a:defRPr sz="768"/>
            </a:lvl6pPr>
            <a:lvl7pPr marL="2105955" indent="0">
              <a:buNone/>
              <a:defRPr sz="768"/>
            </a:lvl7pPr>
            <a:lvl8pPr marL="2456947" indent="0">
              <a:buNone/>
              <a:defRPr sz="768"/>
            </a:lvl8pPr>
            <a:lvl9pPr marL="2807940" indent="0">
              <a:buNone/>
              <a:defRPr sz="76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8A801-7B42-4DA8-BE28-D0D1574D9ACE}" type="datetimeFigureOut">
              <a:rPr lang="en-IN" smtClean="0"/>
              <a:t>28-08-2024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90229-91DC-40A4-B0A8-AFCA8F46DDB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00990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2620" y="479905"/>
            <a:ext cx="6054685" cy="1742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2620" y="2399514"/>
            <a:ext cx="6054685" cy="57191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2620" y="8354482"/>
            <a:ext cx="1579483" cy="4799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2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D8A801-7B42-4DA8-BE28-D0D1574D9ACE}" type="datetimeFigureOut">
              <a:rPr lang="en-IN" smtClean="0"/>
              <a:t>28-08-2024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25350" y="8354482"/>
            <a:ext cx="2369225" cy="4799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2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57822" y="8354482"/>
            <a:ext cx="1579483" cy="4799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2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90229-91DC-40A4-B0A8-AFCA8F46DDB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07813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01985" rtl="0" eaLnBrk="1" latinLnBrk="0" hangingPunct="1">
        <a:lnSpc>
          <a:spcPct val="90000"/>
        </a:lnSpc>
        <a:spcBef>
          <a:spcPct val="0"/>
        </a:spcBef>
        <a:buNone/>
        <a:defRPr sz="337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5496" indent="-175496" algn="l" defTabSz="701985" rtl="0" eaLnBrk="1" latinLnBrk="0" hangingPunct="1">
        <a:lnSpc>
          <a:spcPct val="90000"/>
        </a:lnSpc>
        <a:spcBef>
          <a:spcPts val="768"/>
        </a:spcBef>
        <a:buFont typeface="Arial" panose="020B0604020202020204" pitchFamily="34" charset="0"/>
        <a:buChar char="•"/>
        <a:defRPr sz="2150" kern="1200">
          <a:solidFill>
            <a:schemeClr val="tx1"/>
          </a:solidFill>
          <a:latin typeface="+mn-lt"/>
          <a:ea typeface="+mn-ea"/>
          <a:cs typeface="+mn-cs"/>
        </a:defRPr>
      </a:lvl1pPr>
      <a:lvl2pPr marL="526489" indent="-175496" algn="l" defTabSz="701985" rtl="0" eaLnBrk="1" latinLnBrk="0" hangingPunct="1">
        <a:lnSpc>
          <a:spcPct val="90000"/>
        </a:lnSpc>
        <a:spcBef>
          <a:spcPts val="384"/>
        </a:spcBef>
        <a:buFont typeface="Arial" panose="020B0604020202020204" pitchFamily="34" charset="0"/>
        <a:buChar char="•"/>
        <a:defRPr sz="1842" kern="1200">
          <a:solidFill>
            <a:schemeClr val="tx1"/>
          </a:solidFill>
          <a:latin typeface="+mn-lt"/>
          <a:ea typeface="+mn-ea"/>
          <a:cs typeface="+mn-cs"/>
        </a:defRPr>
      </a:lvl2pPr>
      <a:lvl3pPr marL="877481" indent="-175496" algn="l" defTabSz="701985" rtl="0" eaLnBrk="1" latinLnBrk="0" hangingPunct="1">
        <a:lnSpc>
          <a:spcPct val="90000"/>
        </a:lnSpc>
        <a:spcBef>
          <a:spcPts val="384"/>
        </a:spcBef>
        <a:buFont typeface="Arial" panose="020B0604020202020204" pitchFamily="34" charset="0"/>
        <a:buChar char="•"/>
        <a:defRPr sz="1535" kern="1200">
          <a:solidFill>
            <a:schemeClr val="tx1"/>
          </a:solidFill>
          <a:latin typeface="+mn-lt"/>
          <a:ea typeface="+mn-ea"/>
          <a:cs typeface="+mn-cs"/>
        </a:defRPr>
      </a:lvl3pPr>
      <a:lvl4pPr marL="1228474" indent="-175496" algn="l" defTabSz="701985" rtl="0" eaLnBrk="1" latinLnBrk="0" hangingPunct="1">
        <a:lnSpc>
          <a:spcPct val="90000"/>
        </a:lnSpc>
        <a:spcBef>
          <a:spcPts val="384"/>
        </a:spcBef>
        <a:buFont typeface="Arial" panose="020B0604020202020204" pitchFamily="34" charset="0"/>
        <a:buChar char="•"/>
        <a:defRPr sz="1382" kern="1200">
          <a:solidFill>
            <a:schemeClr val="tx1"/>
          </a:solidFill>
          <a:latin typeface="+mn-lt"/>
          <a:ea typeface="+mn-ea"/>
          <a:cs typeface="+mn-cs"/>
        </a:defRPr>
      </a:lvl4pPr>
      <a:lvl5pPr marL="1579466" indent="-175496" algn="l" defTabSz="701985" rtl="0" eaLnBrk="1" latinLnBrk="0" hangingPunct="1">
        <a:lnSpc>
          <a:spcPct val="90000"/>
        </a:lnSpc>
        <a:spcBef>
          <a:spcPts val="384"/>
        </a:spcBef>
        <a:buFont typeface="Arial" panose="020B0604020202020204" pitchFamily="34" charset="0"/>
        <a:buChar char="•"/>
        <a:defRPr sz="1382" kern="1200">
          <a:solidFill>
            <a:schemeClr val="tx1"/>
          </a:solidFill>
          <a:latin typeface="+mn-lt"/>
          <a:ea typeface="+mn-ea"/>
          <a:cs typeface="+mn-cs"/>
        </a:defRPr>
      </a:lvl5pPr>
      <a:lvl6pPr marL="1930458" indent="-175496" algn="l" defTabSz="701985" rtl="0" eaLnBrk="1" latinLnBrk="0" hangingPunct="1">
        <a:lnSpc>
          <a:spcPct val="90000"/>
        </a:lnSpc>
        <a:spcBef>
          <a:spcPts val="384"/>
        </a:spcBef>
        <a:buFont typeface="Arial" panose="020B0604020202020204" pitchFamily="34" charset="0"/>
        <a:buChar char="•"/>
        <a:defRPr sz="1382" kern="1200">
          <a:solidFill>
            <a:schemeClr val="tx1"/>
          </a:solidFill>
          <a:latin typeface="+mn-lt"/>
          <a:ea typeface="+mn-ea"/>
          <a:cs typeface="+mn-cs"/>
        </a:defRPr>
      </a:lvl6pPr>
      <a:lvl7pPr marL="2281451" indent="-175496" algn="l" defTabSz="701985" rtl="0" eaLnBrk="1" latinLnBrk="0" hangingPunct="1">
        <a:lnSpc>
          <a:spcPct val="90000"/>
        </a:lnSpc>
        <a:spcBef>
          <a:spcPts val="384"/>
        </a:spcBef>
        <a:buFont typeface="Arial" panose="020B0604020202020204" pitchFamily="34" charset="0"/>
        <a:buChar char="•"/>
        <a:defRPr sz="1382" kern="1200">
          <a:solidFill>
            <a:schemeClr val="tx1"/>
          </a:solidFill>
          <a:latin typeface="+mn-lt"/>
          <a:ea typeface="+mn-ea"/>
          <a:cs typeface="+mn-cs"/>
        </a:defRPr>
      </a:lvl7pPr>
      <a:lvl8pPr marL="2632443" indent="-175496" algn="l" defTabSz="701985" rtl="0" eaLnBrk="1" latinLnBrk="0" hangingPunct="1">
        <a:lnSpc>
          <a:spcPct val="90000"/>
        </a:lnSpc>
        <a:spcBef>
          <a:spcPts val="384"/>
        </a:spcBef>
        <a:buFont typeface="Arial" panose="020B0604020202020204" pitchFamily="34" charset="0"/>
        <a:buChar char="•"/>
        <a:defRPr sz="1382" kern="1200">
          <a:solidFill>
            <a:schemeClr val="tx1"/>
          </a:solidFill>
          <a:latin typeface="+mn-lt"/>
          <a:ea typeface="+mn-ea"/>
          <a:cs typeface="+mn-cs"/>
        </a:defRPr>
      </a:lvl8pPr>
      <a:lvl9pPr marL="2983436" indent="-175496" algn="l" defTabSz="701985" rtl="0" eaLnBrk="1" latinLnBrk="0" hangingPunct="1">
        <a:lnSpc>
          <a:spcPct val="90000"/>
        </a:lnSpc>
        <a:spcBef>
          <a:spcPts val="384"/>
        </a:spcBef>
        <a:buFont typeface="Arial" panose="020B0604020202020204" pitchFamily="34" charset="0"/>
        <a:buChar char="•"/>
        <a:defRPr sz="138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01985" rtl="0" eaLnBrk="1" latinLnBrk="0" hangingPunct="1">
        <a:defRPr sz="1382" kern="1200">
          <a:solidFill>
            <a:schemeClr val="tx1"/>
          </a:solidFill>
          <a:latin typeface="+mn-lt"/>
          <a:ea typeface="+mn-ea"/>
          <a:cs typeface="+mn-cs"/>
        </a:defRPr>
      </a:lvl1pPr>
      <a:lvl2pPr marL="350992" algn="l" defTabSz="701985" rtl="0" eaLnBrk="1" latinLnBrk="0" hangingPunct="1">
        <a:defRPr sz="1382" kern="1200">
          <a:solidFill>
            <a:schemeClr val="tx1"/>
          </a:solidFill>
          <a:latin typeface="+mn-lt"/>
          <a:ea typeface="+mn-ea"/>
          <a:cs typeface="+mn-cs"/>
        </a:defRPr>
      </a:lvl2pPr>
      <a:lvl3pPr marL="701985" algn="l" defTabSz="701985" rtl="0" eaLnBrk="1" latinLnBrk="0" hangingPunct="1">
        <a:defRPr sz="1382" kern="1200">
          <a:solidFill>
            <a:schemeClr val="tx1"/>
          </a:solidFill>
          <a:latin typeface="+mn-lt"/>
          <a:ea typeface="+mn-ea"/>
          <a:cs typeface="+mn-cs"/>
        </a:defRPr>
      </a:lvl3pPr>
      <a:lvl4pPr marL="1052977" algn="l" defTabSz="701985" rtl="0" eaLnBrk="1" latinLnBrk="0" hangingPunct="1">
        <a:defRPr sz="1382" kern="1200">
          <a:solidFill>
            <a:schemeClr val="tx1"/>
          </a:solidFill>
          <a:latin typeface="+mn-lt"/>
          <a:ea typeface="+mn-ea"/>
          <a:cs typeface="+mn-cs"/>
        </a:defRPr>
      </a:lvl4pPr>
      <a:lvl5pPr marL="1403970" algn="l" defTabSz="701985" rtl="0" eaLnBrk="1" latinLnBrk="0" hangingPunct="1">
        <a:defRPr sz="1382" kern="1200">
          <a:solidFill>
            <a:schemeClr val="tx1"/>
          </a:solidFill>
          <a:latin typeface="+mn-lt"/>
          <a:ea typeface="+mn-ea"/>
          <a:cs typeface="+mn-cs"/>
        </a:defRPr>
      </a:lvl5pPr>
      <a:lvl6pPr marL="1754962" algn="l" defTabSz="701985" rtl="0" eaLnBrk="1" latinLnBrk="0" hangingPunct="1">
        <a:defRPr sz="1382" kern="1200">
          <a:solidFill>
            <a:schemeClr val="tx1"/>
          </a:solidFill>
          <a:latin typeface="+mn-lt"/>
          <a:ea typeface="+mn-ea"/>
          <a:cs typeface="+mn-cs"/>
        </a:defRPr>
      </a:lvl6pPr>
      <a:lvl7pPr marL="2105955" algn="l" defTabSz="701985" rtl="0" eaLnBrk="1" latinLnBrk="0" hangingPunct="1">
        <a:defRPr sz="1382" kern="1200">
          <a:solidFill>
            <a:schemeClr val="tx1"/>
          </a:solidFill>
          <a:latin typeface="+mn-lt"/>
          <a:ea typeface="+mn-ea"/>
          <a:cs typeface="+mn-cs"/>
        </a:defRPr>
      </a:lvl7pPr>
      <a:lvl8pPr marL="2456947" algn="l" defTabSz="701985" rtl="0" eaLnBrk="1" latinLnBrk="0" hangingPunct="1">
        <a:defRPr sz="1382" kern="1200">
          <a:solidFill>
            <a:schemeClr val="tx1"/>
          </a:solidFill>
          <a:latin typeface="+mn-lt"/>
          <a:ea typeface="+mn-ea"/>
          <a:cs typeface="+mn-cs"/>
        </a:defRPr>
      </a:lvl8pPr>
      <a:lvl9pPr marL="2807940" algn="l" defTabSz="701985" rtl="0" eaLnBrk="1" latinLnBrk="0" hangingPunct="1">
        <a:defRPr sz="138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984154" y="-2"/>
            <a:ext cx="4035770" cy="4657143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4"/>
          </a:p>
        </p:txBody>
      </p:sp>
      <p:sp>
        <p:nvSpPr>
          <p:cNvPr id="10" name="Right Triangle 9"/>
          <p:cNvSpPr/>
          <p:nvPr/>
        </p:nvSpPr>
        <p:spPr>
          <a:xfrm>
            <a:off x="0" y="4356682"/>
            <a:ext cx="4035769" cy="4657143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4" dirty="0"/>
          </a:p>
        </p:txBody>
      </p:sp>
      <p:sp>
        <p:nvSpPr>
          <p:cNvPr id="7" name="Rectangle 6"/>
          <p:cNvSpPr/>
          <p:nvPr/>
        </p:nvSpPr>
        <p:spPr>
          <a:xfrm>
            <a:off x="430239" y="300460"/>
            <a:ext cx="6159447" cy="8337788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sz="1774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505354" y="676036"/>
            <a:ext cx="6159447" cy="3549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38" tIns="45069" rIns="90138" bIns="45069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IN" sz="2366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HINDI</a:t>
            </a:r>
          </a:p>
          <a:p>
            <a:pPr algn="ctr"/>
            <a:r>
              <a:rPr lang="en-US" sz="2366" b="1" dirty="0">
                <a:latin typeface="Times New Roman" pitchFamily="18" charset="0"/>
                <a:cs typeface="Times New Roman" pitchFamily="18" charset="0"/>
              </a:rPr>
              <a:t>Program </a:t>
            </a:r>
            <a:r>
              <a:rPr lang="en-IN" sz="2366" b="1" dirty="0">
                <a:latin typeface="Times New Roman" pitchFamily="18" charset="0"/>
                <a:cs typeface="Times New Roman" pitchFamily="18" charset="0"/>
              </a:rPr>
              <a:t>Specific Outcomes</a:t>
            </a:r>
            <a:endParaRPr lang="hi-IN" sz="2366" dirty="0"/>
          </a:p>
          <a:p>
            <a:pPr algn="ctr"/>
            <a:endParaRPr lang="en-IN" sz="1774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774" dirty="0">
              <a:latin typeface="Times New Roman" pitchFamily="18" charset="0"/>
              <a:cs typeface="Times New Roman" pitchFamily="18" charset="0"/>
            </a:endParaRPr>
          </a:p>
          <a:p>
            <a:endParaRPr lang="en-US" sz="2366" dirty="0">
              <a:latin typeface="DevLys 010" pitchFamily="2" charset="0"/>
            </a:endParaRPr>
          </a:p>
          <a:p>
            <a:endParaRPr lang="en-US" sz="2366" dirty="0">
              <a:latin typeface="DevLys 010" pitchFamily="2" charset="0"/>
            </a:endParaRPr>
          </a:p>
          <a:p>
            <a:br>
              <a:rPr lang="hi-IN" sz="2366" dirty="0"/>
            </a:br>
            <a:endParaRPr lang="en-IN" sz="2366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IN" sz="2366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IN" sz="2366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366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29778" y="300460"/>
            <a:ext cx="6760369" cy="2180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74015" tIns="40675" rIns="484966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366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366" dirty="0"/>
          </a:p>
          <a:p>
            <a:r>
              <a:rPr lang="en-US" sz="1774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366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366" b="1" dirty="0">
              <a:latin typeface="Times New Roman" pitchFamily="18" charset="0"/>
              <a:cs typeface="Times New Roman" pitchFamily="18" charset="0"/>
            </a:endParaRPr>
          </a:p>
          <a:p>
            <a:pPr algn="just" defTabSz="901416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1774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805815" y="2328571"/>
          <a:ext cx="5483410" cy="51904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57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153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PSO 1.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 dirty="0">
                        <a:solidFill>
                          <a:schemeClr val="tx1"/>
                        </a:solidFill>
                        <a:latin typeface="DevLys 040" pitchFamily="2" charset="0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i-IN" sz="2000" b="0" i="0" u="none" strike="noStrike" dirty="0">
                          <a:solidFill>
                            <a:schemeClr val="tx1"/>
                          </a:solidFill>
                          <a:latin typeface="DevLys 040" pitchFamily="2" charset="0"/>
                          <a:cs typeface="+mn-cs"/>
                        </a:rPr>
                        <a:t>साहित्य के द्वारा मानवीय मूल्यों का विकास होगा।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DevLys 040" pitchFamily="2" charset="0"/>
                        <a:ea typeface="+mn-ea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1936">
                <a:tc>
                  <a:txBody>
                    <a:bodyPr/>
                    <a:lstStyle/>
                    <a:p>
                      <a:pPr algn="just"/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2. </a:t>
                      </a: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endParaRPr lang="en-US" sz="2000" b="0" i="0" u="none" strike="noStrike" kern="1200" dirty="0">
                        <a:solidFill>
                          <a:schemeClr val="tx1"/>
                        </a:solidFill>
                        <a:latin typeface="DevLys 040" pitchFamily="2" charset="0"/>
                        <a:ea typeface="+mn-ea"/>
                        <a:cs typeface="+mn-cs"/>
                      </a:endParaRPr>
                    </a:p>
                    <a:p>
                      <a:pPr algn="just" rtl="0"/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हिन्दी साहित्य के इतिहास और काव्य से परिचित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होगें</a:t>
                      </a:r>
                      <a:r>
                        <a:rPr lang="en-US" sz="24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। विषय में रूचि का विस्तार होगा।</a:t>
                      </a:r>
                      <a:endParaRPr lang="en-IN" sz="2000" b="0" kern="1200" dirty="0">
                        <a:solidFill>
                          <a:schemeClr val="tx1"/>
                        </a:solidFill>
                        <a:latin typeface="DevLys 040" pitchFamily="2" charset="0"/>
                        <a:ea typeface="+mn-ea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1383">
                <a:tc>
                  <a:txBody>
                    <a:bodyPr/>
                    <a:lstStyle/>
                    <a:p>
                      <a:pPr algn="just"/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3.</a:t>
                      </a: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sz="2000" b="0" i="0" u="none" strike="noStrike" kern="1200" dirty="0">
                        <a:solidFill>
                          <a:schemeClr val="tx1"/>
                        </a:solidFill>
                        <a:latin typeface="DevLys 040" pitchFamily="2" charset="0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भाषा कम्प्यूटिंग का प्रायोगिक एवं सैद्धांतिक ज्ञान प्राप्त होगा ।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DevLys 040" pitchFamily="2" charset="0"/>
                        <a:ea typeface="+mn-ea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13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4.</a:t>
                      </a: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endParaRPr lang="en-US" sz="2000" b="0" i="0" u="none" strike="noStrike" kern="1200" dirty="0">
                        <a:solidFill>
                          <a:schemeClr val="tx1"/>
                        </a:solidFill>
                        <a:latin typeface="DevLys 040" pitchFamily="2" charset="0"/>
                        <a:ea typeface="+mn-ea"/>
                        <a:cs typeface="+mn-cs"/>
                      </a:endParaRPr>
                    </a:p>
                    <a:p>
                      <a:pPr algn="just" rtl="0"/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सोशल मीडिया के विविध रूपों-ब्लॉग, ईमेल, इंस्टाग्राम से परिचय होगा ।</a:t>
                      </a:r>
                      <a:endParaRPr lang="hi-IN" sz="2000" b="0" dirty="0">
                        <a:solidFill>
                          <a:schemeClr val="tx1"/>
                        </a:solidFill>
                        <a:latin typeface="DevLys 040" pitchFamily="2" charset="0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16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5.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2000" b="0" i="0" u="none" strike="noStrike" kern="1200" dirty="0">
                        <a:solidFill>
                          <a:schemeClr val="tx1"/>
                        </a:solidFill>
                        <a:latin typeface="DevLys 040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सोशल मीडिया के विविध रूपों-ब्लॉगए ईमेलए इंस्टाग्राम से परिचय होगा ।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DevLys 040" pitchFamily="2" charset="0"/>
                        <a:ea typeface="+mn-ea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984154" y="-2"/>
            <a:ext cx="4035770" cy="4657143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4"/>
          </a:p>
        </p:txBody>
      </p:sp>
      <p:sp>
        <p:nvSpPr>
          <p:cNvPr id="10" name="Right Triangle 9"/>
          <p:cNvSpPr/>
          <p:nvPr/>
        </p:nvSpPr>
        <p:spPr>
          <a:xfrm>
            <a:off x="0" y="4356682"/>
            <a:ext cx="4035769" cy="4657143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4" dirty="0"/>
          </a:p>
        </p:txBody>
      </p:sp>
      <p:sp>
        <p:nvSpPr>
          <p:cNvPr id="7" name="Rectangle 6"/>
          <p:cNvSpPr/>
          <p:nvPr/>
        </p:nvSpPr>
        <p:spPr>
          <a:xfrm>
            <a:off x="430239" y="300460"/>
            <a:ext cx="6159447" cy="8337788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493"/>
              </a:spcAft>
            </a:pPr>
            <a:endParaRPr lang="en-US" sz="1774" dirty="0">
              <a:solidFill>
                <a:schemeClr val="tx1"/>
              </a:solidFill>
              <a:latin typeface="Times New Roman"/>
            </a:endParaRPr>
          </a:p>
          <a:p>
            <a:pPr algn="ctr">
              <a:spcAft>
                <a:spcPts val="493"/>
              </a:spcAft>
            </a:pPr>
            <a:r>
              <a:rPr lang="en-US" sz="2366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  <a:endParaRPr lang="en-US" sz="2366" dirty="0">
              <a:solidFill>
                <a:schemeClr val="tx1"/>
              </a:solidFill>
              <a:latin typeface="DevLys 010" pitchFamily="2" charset="0"/>
            </a:endParaRPr>
          </a:p>
          <a:p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B.A./B.sc/B.com  I </a:t>
            </a:r>
            <a:r>
              <a:rPr lang="en-US" sz="1774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year</a:t>
            </a:r>
          </a:p>
          <a:p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sz="1774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Foundation Course – Bhasha aur </a:t>
            </a:r>
            <a:r>
              <a:rPr lang="en-US" sz="1774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Sanskriti</a:t>
            </a:r>
            <a:r>
              <a:rPr lang="en-US" sz="1774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1774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493"/>
              </a:spcAft>
            </a:pPr>
            <a:r>
              <a:rPr lang="en-IN" sz="1774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  <a:endParaRPr lang="en-US" sz="1774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493"/>
              </a:spcAft>
            </a:pPr>
            <a:endParaRPr lang="en-US" sz="2366" dirty="0">
              <a:solidFill>
                <a:schemeClr val="tx1"/>
              </a:solidFill>
              <a:latin typeface="DevLys 010" pitchFamily="2" charset="0"/>
            </a:endParaRPr>
          </a:p>
          <a:p>
            <a:pPr>
              <a:spcAft>
                <a:spcPts val="493"/>
              </a:spcAft>
            </a:pPr>
            <a:endParaRPr lang="en-US" sz="2366" dirty="0">
              <a:solidFill>
                <a:schemeClr val="tx1"/>
              </a:solidFill>
              <a:latin typeface="DevLys 010" pitchFamily="2" charset="0"/>
            </a:endParaRPr>
          </a:p>
          <a:p>
            <a:pPr>
              <a:spcAft>
                <a:spcPts val="493"/>
              </a:spcAft>
            </a:pPr>
            <a:endParaRPr lang="en-US" sz="2366" dirty="0">
              <a:solidFill>
                <a:schemeClr val="tx1"/>
              </a:solidFill>
              <a:latin typeface="DevLys 010" pitchFamily="2" charset="0"/>
            </a:endParaRPr>
          </a:p>
          <a:p>
            <a:pPr>
              <a:spcAft>
                <a:spcPts val="493"/>
              </a:spcAft>
            </a:pPr>
            <a:endParaRPr lang="en-US" sz="2366" dirty="0">
              <a:solidFill>
                <a:schemeClr val="tx1"/>
              </a:solidFill>
              <a:latin typeface="DevLys 010" pitchFamily="2" charset="0"/>
            </a:endParaRPr>
          </a:p>
          <a:p>
            <a:pPr>
              <a:spcAft>
                <a:spcPts val="493"/>
              </a:spcAft>
            </a:pPr>
            <a:endParaRPr lang="en-US" sz="2366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505354" y="676037"/>
            <a:ext cx="6159447" cy="63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38" tIns="45069" rIns="90138" bIns="45069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774" dirty="0">
              <a:latin typeface="Times New Roman" pitchFamily="18" charset="0"/>
              <a:cs typeface="Times New Roman" pitchFamily="18" charset="0"/>
            </a:endParaRPr>
          </a:p>
          <a:p>
            <a:endParaRPr lang="en-US" sz="1774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880930" y="2854377"/>
          <a:ext cx="5036615" cy="4413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13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5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092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i-IN" sz="2000" b="0" i="0" u="none" strike="noStrike" dirty="0">
                          <a:solidFill>
                            <a:schemeClr val="tx1"/>
                          </a:solidFill>
                          <a:latin typeface="DevLys 010" pitchFamily="2" charset="0"/>
                        </a:rPr>
                        <a:t>भारतीय ज्ञान परम्परा से विद्यार्थियों को अवगत एवं लाभान्वित करना ।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latin typeface="DevLys 010" pitchFamily="2" charset="0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922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उत्कृष्ट साहित्यिक पाठों के अध्ययन से रूचि का विकास करना ।</a:t>
                      </a:r>
                      <a:endParaRPr lang="en-IN" sz="2000" b="0" kern="1200" dirty="0">
                        <a:solidFill>
                          <a:schemeClr val="tx1"/>
                        </a:solidFill>
                        <a:latin typeface="DevLys 010" pitchFamily="2" charset="0"/>
                        <a:ea typeface="+mn-ea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138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सांस्कृतिक चेतना और (पाठों के अध्ययन से) राष्ट्रीय भावना का विकास करना ।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DevLys 010" pitchFamily="2" charset="0"/>
                        <a:ea typeface="+mn-ea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0691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4.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भाषा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&amp;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ज्ञान ।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latin typeface="DevLys 010" pitchFamily="2" charset="0"/>
                        <a:ea typeface="+mn-ea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138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5.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सामान्य शब्दावली और विशेष शब्दावली के अध्ययन द्वारा भाषा एवं संस्कृति बोध का</a:t>
                      </a:r>
                      <a:r>
                        <a:rPr lang="en-US" sz="2000" b="0" i="0" u="none" strike="noStrike" kern="1200" baseline="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विकास करना।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latin typeface="DevLys 010" pitchFamily="2" charset="0"/>
                        <a:ea typeface="+mn-ea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01383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6. </a:t>
                      </a: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hi-IN" sz="2000" b="0" dirty="0">
                          <a:solidFill>
                            <a:schemeClr val="tx1"/>
                          </a:solidFill>
                          <a:latin typeface="DevLys 010" pitchFamily="2" charset="0"/>
                        </a:rPr>
                        <a:t>विशिष्ट शब्दावली (बीज शब्द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DevLys 010" pitchFamily="2" charset="0"/>
                        </a:rPr>
                        <a:t>@</a:t>
                      </a:r>
                      <a:r>
                        <a:rPr lang="hi-IN" sz="2000" b="0" dirty="0">
                          <a:solidFill>
                            <a:schemeClr val="tx1"/>
                          </a:solidFill>
                          <a:latin typeface="DevLys 010" pitchFamily="2" charset="0"/>
                        </a:rPr>
                        <a:t>की वर्ड) से परिचित करवाते हुए बोध के स्तर को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DevLys 010" pitchFamily="2" charset="0"/>
                        </a:rPr>
                        <a:t> </a:t>
                      </a:r>
                      <a:r>
                        <a:rPr lang="hi-IN" sz="2000" b="0" dirty="0">
                          <a:solidFill>
                            <a:schemeClr val="tx1"/>
                          </a:solidFill>
                          <a:latin typeface="DevLys 010" pitchFamily="2" charset="0"/>
                        </a:rPr>
                        <a:t>विकसित करना।</a:t>
                      </a: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984154" y="-2"/>
            <a:ext cx="4035770" cy="4657143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4"/>
          </a:p>
        </p:txBody>
      </p:sp>
      <p:sp>
        <p:nvSpPr>
          <p:cNvPr id="10" name="Right Triangle 9"/>
          <p:cNvSpPr/>
          <p:nvPr/>
        </p:nvSpPr>
        <p:spPr>
          <a:xfrm>
            <a:off x="0" y="4356682"/>
            <a:ext cx="4035769" cy="4657143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4" dirty="0"/>
          </a:p>
        </p:txBody>
      </p:sp>
      <p:sp>
        <p:nvSpPr>
          <p:cNvPr id="7" name="Rectangle 6"/>
          <p:cNvSpPr/>
          <p:nvPr/>
        </p:nvSpPr>
        <p:spPr>
          <a:xfrm>
            <a:off x="430239" y="300460"/>
            <a:ext cx="6159447" cy="8337788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493"/>
              </a:spcAft>
            </a:pPr>
            <a:endParaRPr lang="en-US" sz="1774" dirty="0">
              <a:solidFill>
                <a:schemeClr val="tx1"/>
              </a:solidFill>
              <a:latin typeface="Times New Roman"/>
            </a:endParaRPr>
          </a:p>
          <a:p>
            <a:pPr>
              <a:spcAft>
                <a:spcPts val="493"/>
              </a:spcAft>
            </a:pPr>
            <a:r>
              <a:rPr lang="en-US" sz="1774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366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pPr>
              <a:spcAft>
                <a:spcPts val="493"/>
              </a:spcAft>
            </a:pPr>
            <a:endParaRPr lang="en-US" sz="2366" dirty="0">
              <a:solidFill>
                <a:schemeClr val="tx1"/>
              </a:solidFill>
              <a:latin typeface="Times New Roman"/>
            </a:endParaRPr>
          </a:p>
          <a:p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B.A./B.sc/B.com  III  year</a:t>
            </a:r>
          </a:p>
          <a:p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Subject- </a:t>
            </a:r>
            <a:r>
              <a:rPr lang="en-US" sz="1774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Foundation Course -</a:t>
            </a:r>
            <a:r>
              <a:rPr lang="en-IN" sz="1774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774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Bhasha aur </a:t>
            </a:r>
            <a:r>
              <a:rPr lang="en-IN" sz="1774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Sanskriti</a:t>
            </a:r>
            <a:endParaRPr lang="en-IN" sz="1774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493"/>
              </a:spcAft>
            </a:pPr>
            <a:endParaRPr lang="en-US" sz="1774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493"/>
              </a:spcAft>
            </a:pPr>
            <a:r>
              <a:rPr lang="en-IN" sz="1774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  <a:endParaRPr lang="en-US" sz="1774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430239" y="150230"/>
            <a:ext cx="6159447" cy="63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38" tIns="45069" rIns="90138" bIns="45069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774" dirty="0">
              <a:latin typeface="Times New Roman" pitchFamily="18" charset="0"/>
              <a:cs typeface="Times New Roman" pitchFamily="18" charset="0"/>
            </a:endParaRPr>
          </a:p>
          <a:p>
            <a:endParaRPr lang="en-US" sz="1774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357629"/>
              </p:ext>
            </p:extLst>
          </p:nvPr>
        </p:nvGraphicFramePr>
        <p:xfrm>
          <a:off x="956045" y="3530414"/>
          <a:ext cx="5036615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1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854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11244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i-IN" sz="2000" b="0" i="0" u="none" strike="noStrike" dirty="0">
                          <a:solidFill>
                            <a:schemeClr val="tx1"/>
                          </a:solidFill>
                          <a:latin typeface="DevLys 010" pitchFamily="2" charset="0"/>
                        </a:rPr>
                        <a:t>इस पाठ्यक्रम के अध्ययन से विद्यार्थी हिंदी के प्रसिद्ध रचनाकार एवं उनकी रचनाओं से परिचित हो सकेंगे। 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latin typeface="DevLys 010" pitchFamily="2" charset="0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1244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पठित रचनाओं के माध्यम से विद्यार्थी देश की सभ्यता एवं संस्कृति से परिचित हो सकेंगे। </a:t>
                      </a:r>
                      <a:endParaRPr lang="en-IN" sz="2000" b="0" kern="1200" dirty="0">
                        <a:solidFill>
                          <a:schemeClr val="tx1"/>
                        </a:solidFill>
                        <a:latin typeface="DevLys 010" pitchFamily="2" charset="0"/>
                        <a:ea typeface="+mn-ea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138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पाठ्यक्रम के अध्ययन से विद्यार्थियों के व्यक्तित्व का बहुमुखी विकास होगा एवं रोजगार के अवसर उपलब्ध होंगे। 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DevLys 010" pitchFamily="2" charset="0"/>
                        <a:ea typeface="+mn-ea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1244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4. 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विशिष्ट शब्दावली (बीज शब्द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@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की वर्ड) से परिचित करवाते हुए बोध के स्तर को विकसित करना । 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latin typeface="DevLys 010" pitchFamily="2" charset="0"/>
                        <a:ea typeface="+mn-ea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984154" y="-2"/>
            <a:ext cx="4035770" cy="4657143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4"/>
          </a:p>
        </p:txBody>
      </p:sp>
      <p:sp>
        <p:nvSpPr>
          <p:cNvPr id="10" name="Right Triangle 9"/>
          <p:cNvSpPr/>
          <p:nvPr/>
        </p:nvSpPr>
        <p:spPr>
          <a:xfrm>
            <a:off x="0" y="4356682"/>
            <a:ext cx="4035769" cy="4657143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4" dirty="0"/>
          </a:p>
        </p:txBody>
      </p:sp>
      <p:sp>
        <p:nvSpPr>
          <p:cNvPr id="7" name="Rectangle 6"/>
          <p:cNvSpPr/>
          <p:nvPr/>
        </p:nvSpPr>
        <p:spPr>
          <a:xfrm>
            <a:off x="430239" y="300460"/>
            <a:ext cx="6159447" cy="8337788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493"/>
              </a:spcAft>
            </a:pPr>
            <a:endParaRPr lang="en-US" sz="1774" dirty="0">
              <a:solidFill>
                <a:schemeClr val="tx1"/>
              </a:solidFill>
              <a:latin typeface="Arial"/>
            </a:endParaRPr>
          </a:p>
          <a:p>
            <a:pPr algn="ctr"/>
            <a:r>
              <a:rPr lang="en-US" sz="2366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B.A. I year</a:t>
            </a:r>
          </a:p>
          <a:p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Subject- </a:t>
            </a:r>
            <a:r>
              <a:rPr lang="en-US" sz="1774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Hindi</a:t>
            </a:r>
            <a:r>
              <a:rPr lang="en-IN" sz="1774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774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Lit.</a:t>
            </a:r>
            <a:endParaRPr lang="en-IN" sz="1774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493"/>
              </a:spcAft>
            </a:pPr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Major- Hindi kavya</a:t>
            </a:r>
          </a:p>
          <a:p>
            <a:pPr>
              <a:spcAft>
                <a:spcPts val="493"/>
              </a:spcAft>
            </a:pPr>
            <a:endParaRPr lang="en-US" sz="1774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IN" sz="1774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  <a:endParaRPr lang="en-US" sz="1774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493"/>
              </a:spcAft>
            </a:pPr>
            <a:endParaRPr lang="en-US" sz="1774" dirty="0">
              <a:solidFill>
                <a:schemeClr val="tx1"/>
              </a:solidFill>
              <a:latin typeface="DevLys 010" pitchFamily="2" charset="0"/>
            </a:endParaRPr>
          </a:p>
          <a:p>
            <a:pPr>
              <a:spcAft>
                <a:spcPts val="493"/>
              </a:spcAft>
            </a:pPr>
            <a:br>
              <a:rPr lang="hi-IN" sz="2366" dirty="0">
                <a:latin typeface="DevLys 010" pitchFamily="2" charset="0"/>
              </a:rPr>
            </a:br>
            <a:endParaRPr lang="en-US" sz="2366" dirty="0">
              <a:solidFill>
                <a:prstClr val="black"/>
              </a:solidFill>
              <a:latin typeface="DevLys 010" pitchFamily="2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505354" y="676037"/>
            <a:ext cx="6159447" cy="63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38" tIns="45069" rIns="90138" bIns="45069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774" dirty="0">
              <a:latin typeface="Times New Roman" pitchFamily="18" charset="0"/>
              <a:cs typeface="Times New Roman" pitchFamily="18" charset="0"/>
            </a:endParaRPr>
          </a:p>
          <a:p>
            <a:endParaRPr lang="en-US" sz="1774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962876"/>
              </p:ext>
            </p:extLst>
          </p:nvPr>
        </p:nvGraphicFramePr>
        <p:xfrm>
          <a:off x="730699" y="3004608"/>
          <a:ext cx="5483410" cy="40194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57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0138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i-IN" sz="2000" b="0" i="0" u="none" strike="noStrike" dirty="0">
                          <a:solidFill>
                            <a:schemeClr val="tx1"/>
                          </a:solidFill>
                          <a:latin typeface="DevLys 040" pitchFamily="2" charset="0"/>
                        </a:rPr>
                        <a:t>इस पाठ्यक्रम के अध्ययन से विद्यार्थी हिन्दी काव्य की सुदीर्घ परम्परा से परिचित 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होगें</a:t>
                      </a:r>
                      <a:r>
                        <a:rPr lang="hi-IN" sz="2000" b="0" i="0" u="none" strike="noStrike" dirty="0">
                          <a:solidFill>
                            <a:schemeClr val="tx1"/>
                          </a:solidFill>
                          <a:latin typeface="DevLys 040" pitchFamily="2" charset="0"/>
                        </a:rPr>
                        <a:t>।</a:t>
                      </a: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1383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प्रसिद्ध रचनाओं के अध्ययन से देश की सामाजिक सांस्कृतिक एवं राष्ट्रीय पृष्ठभूमि से सुविज्ञ 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होगें</a:t>
                      </a:r>
                      <a:r>
                        <a:rPr lang="en-US" sz="2000" b="1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।</a:t>
                      </a:r>
                      <a:endParaRPr lang="en-IN" sz="2000" b="0" kern="1200" dirty="0">
                        <a:solidFill>
                          <a:schemeClr val="tx1"/>
                        </a:solidFill>
                        <a:latin typeface="DevLys 040" pitchFamily="2" charset="0"/>
                        <a:ea typeface="+mn-ea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02304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विद्यार्थियों के व्यक्तित्व का विकास होगा, उनकी जीवन दृष्टि का विस्तार होगा, जिससे वह जीवन एवं जीवन मूल्यों को समझने में सक्षम 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होगें</a:t>
                      </a:r>
                      <a:r>
                        <a:rPr lang="en-US" sz="2000" b="1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।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DevLys 040" pitchFamily="2" charset="0"/>
                        <a:ea typeface="+mn-ea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8306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4.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r>
                        <a:rPr lang="hi-IN" sz="2000" b="0" dirty="0">
                          <a:solidFill>
                            <a:schemeClr val="tx1"/>
                          </a:solidFill>
                          <a:latin typeface="DevLys 040" pitchFamily="2" charset="0"/>
                          <a:cs typeface="+mn-cs"/>
                        </a:rPr>
                        <a:t>रचनात्मक कौशल में दक्षता होगी जिससे उन्हें रोजगार की अनेक संभावनाएँ मिलेंगी।</a:t>
                      </a: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984154" y="-2"/>
            <a:ext cx="4056222" cy="4657143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4"/>
          </a:p>
        </p:txBody>
      </p:sp>
      <p:sp>
        <p:nvSpPr>
          <p:cNvPr id="10" name="Right Triangle 9"/>
          <p:cNvSpPr/>
          <p:nvPr/>
        </p:nvSpPr>
        <p:spPr>
          <a:xfrm>
            <a:off x="0" y="4356682"/>
            <a:ext cx="4035769" cy="4657143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4" dirty="0"/>
          </a:p>
        </p:txBody>
      </p:sp>
      <p:sp>
        <p:nvSpPr>
          <p:cNvPr id="7" name="Rectangle 6"/>
          <p:cNvSpPr/>
          <p:nvPr/>
        </p:nvSpPr>
        <p:spPr>
          <a:xfrm>
            <a:off x="430239" y="300460"/>
            <a:ext cx="6159447" cy="8337788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IN" sz="1774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2366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pPr>
              <a:spcAft>
                <a:spcPts val="493"/>
              </a:spcAft>
            </a:pPr>
            <a:endParaRPr lang="en-US" sz="1774" dirty="0">
              <a:solidFill>
                <a:schemeClr val="tx1"/>
              </a:solidFill>
              <a:latin typeface="Arial"/>
            </a:endParaRPr>
          </a:p>
          <a:p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B.A. I year</a:t>
            </a:r>
          </a:p>
          <a:p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Subject- </a:t>
            </a:r>
            <a:r>
              <a:rPr lang="en-US" sz="1774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Hindi</a:t>
            </a:r>
            <a:r>
              <a:rPr lang="en-IN" sz="1774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774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Lit.</a:t>
            </a:r>
            <a:endParaRPr lang="en-IN" sz="1774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493"/>
              </a:spcAft>
            </a:pPr>
            <a:r>
              <a:rPr lang="en-IN" sz="1774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/ Minor/ Elective</a:t>
            </a:r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774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Krayalin</a:t>
            </a:r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Hindi </a:t>
            </a:r>
            <a:r>
              <a:rPr lang="en-US" sz="1774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Evam</a:t>
            </a:r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74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Bhasha</a:t>
            </a:r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Computing.</a:t>
            </a:r>
          </a:p>
          <a:p>
            <a:pPr>
              <a:spcAft>
                <a:spcPts val="493"/>
              </a:spcAft>
            </a:pPr>
            <a:endParaRPr lang="en-US" sz="2366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IN" sz="1774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  <a:endParaRPr lang="en-US" sz="1774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493"/>
              </a:spcAft>
            </a:pPr>
            <a:endParaRPr lang="sv-SE" sz="1774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493"/>
              </a:spcAft>
            </a:pPr>
            <a:endParaRPr lang="en-US" sz="1774" dirty="0">
              <a:solidFill>
                <a:schemeClr val="tx1"/>
              </a:solidFill>
            </a:endParaRPr>
          </a:p>
          <a:p>
            <a:br>
              <a:rPr lang="en-US" sz="1774" dirty="0"/>
            </a:br>
            <a:r>
              <a:rPr lang="en-US" sz="1774" dirty="0"/>
              <a:t> </a:t>
            </a:r>
            <a:br>
              <a:rPr lang="hi-IN" sz="1774" dirty="0"/>
            </a:br>
            <a:endParaRPr lang="en-US" sz="1774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505354" y="676037"/>
            <a:ext cx="6159447" cy="63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38" tIns="45069" rIns="90138" bIns="45069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774" dirty="0">
              <a:latin typeface="Times New Roman" pitchFamily="18" charset="0"/>
              <a:cs typeface="Times New Roman" pitchFamily="18" charset="0"/>
            </a:endParaRPr>
          </a:p>
          <a:p>
            <a:endParaRPr lang="en-US" sz="1774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765522"/>
              </p:ext>
            </p:extLst>
          </p:nvPr>
        </p:nvGraphicFramePr>
        <p:xfrm>
          <a:off x="805815" y="3755760"/>
          <a:ext cx="5483410" cy="2631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57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61936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0" u="none" strike="noStrike" dirty="0" err="1">
                          <a:solidFill>
                            <a:schemeClr val="tx1"/>
                          </a:solidFill>
                          <a:latin typeface="DevLys 010" pitchFamily="2" charset="0"/>
                        </a:rPr>
                        <a:t>dkslZ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latin typeface="DevLys 010" pitchFamily="2" charset="0"/>
                        </a:rPr>
                        <a:t> </a:t>
                      </a:r>
                      <a:r>
                        <a:rPr lang="hi-IN" sz="2000" b="0" i="0" u="none" strike="noStrike" dirty="0">
                          <a:solidFill>
                            <a:schemeClr val="tx1"/>
                          </a:solidFill>
                          <a:latin typeface="DevLys 010" pitchFamily="2" charset="0"/>
                        </a:rPr>
                        <a:t>के माध्यम से विद्यार्थी कार्याक्रम के कार्यो की मूलभूत जानकारी एवं कार्यक्षेत्र से परिचित हो सकेगें, जिससे वे कार्यालयीन कार्य करने में सक्षम 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होगें</a:t>
                      </a:r>
                      <a:r>
                        <a:rPr lang="hi-IN" sz="2000" b="0" i="0" u="none" strike="noStrike" dirty="0">
                          <a:solidFill>
                            <a:schemeClr val="tx1"/>
                          </a:solidFill>
                          <a:latin typeface="DevLys 010" pitchFamily="2" charset="0"/>
                        </a:rPr>
                        <a:t>।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latin typeface="DevLys 010" pitchFamily="2" charset="0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1045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नयी तकनीक के मध्याम से ज्ञान -विज्ञान के क्षेत्र में विश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s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षज्ञता प्राप्त कर सकेगें।</a:t>
                      </a:r>
                      <a:endParaRPr lang="en-IN" sz="2000" b="0" kern="1200" dirty="0">
                        <a:solidFill>
                          <a:schemeClr val="tx1"/>
                        </a:solidFill>
                        <a:latin typeface="DevLys 010" pitchFamily="2" charset="0"/>
                        <a:ea typeface="+mn-ea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1014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Hkk"kk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कम्प्यूटिंग में दक्षता होगी तथा रोजगार प्राप्ति के अवसर मिलेगें।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DevLys 010" pitchFamily="2" charset="0"/>
                        <a:ea typeface="+mn-ea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984154" y="-2"/>
            <a:ext cx="4035770" cy="4657143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4"/>
          </a:p>
        </p:txBody>
      </p:sp>
      <p:sp>
        <p:nvSpPr>
          <p:cNvPr id="10" name="Right Triangle 9"/>
          <p:cNvSpPr/>
          <p:nvPr/>
        </p:nvSpPr>
        <p:spPr>
          <a:xfrm>
            <a:off x="0" y="4356682"/>
            <a:ext cx="4035769" cy="4657143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4" dirty="0"/>
          </a:p>
        </p:txBody>
      </p:sp>
      <p:sp>
        <p:nvSpPr>
          <p:cNvPr id="7" name="Rectangle 6"/>
          <p:cNvSpPr/>
          <p:nvPr/>
        </p:nvSpPr>
        <p:spPr>
          <a:xfrm>
            <a:off x="430239" y="375576"/>
            <a:ext cx="6159447" cy="8337788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spcAft>
                <a:spcPts val="493"/>
              </a:spcAft>
            </a:pPr>
            <a:endParaRPr lang="sv-SE" sz="1774" dirty="0">
              <a:solidFill>
                <a:schemeClr val="tx1"/>
              </a:solidFill>
              <a:latin typeface="DevLys 010" pitchFamily="2" charset="0"/>
            </a:endParaRPr>
          </a:p>
          <a:p>
            <a:pPr algn="just">
              <a:spcAft>
                <a:spcPts val="493"/>
              </a:spcAft>
            </a:pPr>
            <a:r>
              <a:rPr lang="en-US" sz="1972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366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B.A. I </a:t>
            </a:r>
            <a:r>
              <a:rPr lang="en-US" sz="1774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year</a:t>
            </a:r>
          </a:p>
          <a:p>
            <a:r>
              <a:rPr lang="en-US" sz="1972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Subject- </a:t>
            </a:r>
            <a:r>
              <a:rPr lang="en-US" sz="1972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Hindi</a:t>
            </a:r>
            <a:r>
              <a:rPr lang="en-IN" sz="1972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972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Lit.</a:t>
            </a:r>
            <a:endParaRPr lang="en-IN" sz="1972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493"/>
              </a:spcAft>
            </a:pPr>
            <a:r>
              <a:rPr lang="en-IN" sz="1972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</a:t>
            </a:r>
            <a:r>
              <a:rPr lang="en-US" sz="1972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Hindi </a:t>
            </a:r>
            <a:r>
              <a:rPr lang="en-US" sz="1972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Gadya</a:t>
            </a:r>
            <a:r>
              <a:rPr lang="en-US" sz="1972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spcAft>
                <a:spcPts val="493"/>
              </a:spcAft>
            </a:pPr>
            <a:endParaRPr lang="en-US" sz="1972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493"/>
              </a:spcAft>
            </a:pPr>
            <a:r>
              <a:rPr lang="en-IN" sz="1972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  <a:endParaRPr lang="en-US" sz="1972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505354" y="676037"/>
            <a:ext cx="6159447" cy="63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38" tIns="45069" rIns="90138" bIns="45069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774" dirty="0">
              <a:latin typeface="Times New Roman" pitchFamily="18" charset="0"/>
              <a:cs typeface="Times New Roman" pitchFamily="18" charset="0"/>
            </a:endParaRPr>
          </a:p>
          <a:p>
            <a:endParaRPr lang="en-US" sz="1774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730699" y="3154838"/>
          <a:ext cx="548341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6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073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092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i-IN" sz="2000" b="0" i="0" u="none" strike="noStrike" dirty="0">
                          <a:solidFill>
                            <a:schemeClr val="tx1"/>
                          </a:solidFill>
                          <a:latin typeface="DevLys 010" pitchFamily="2" charset="0"/>
                        </a:rPr>
                        <a:t>विद्यार्थी हिन्दी गद्य साहित्य एवं प्रमुख रचनाओं से परिचित 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होगें</a:t>
                      </a:r>
                      <a:r>
                        <a:rPr lang="hi-IN" sz="2000" b="0" i="0" u="none" strike="noStrike" dirty="0">
                          <a:solidFill>
                            <a:schemeClr val="tx1"/>
                          </a:solidFill>
                          <a:latin typeface="DevLys 010" pitchFamily="2" charset="0"/>
                        </a:rPr>
                        <a:t>।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latin typeface="DevLys 010" pitchFamily="2" charset="0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1475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विद्यार्थियों में साहित्य-अध्ययन से सेंवदन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’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khyrk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एवं मानवीय गुणों का विकास होगा।</a:t>
                      </a:r>
                      <a:endParaRPr lang="en-IN" sz="2000" b="0" kern="1200" dirty="0">
                        <a:solidFill>
                          <a:schemeClr val="tx1"/>
                        </a:solidFill>
                        <a:latin typeface="DevLys 010" pitchFamily="2" charset="0"/>
                        <a:ea typeface="+mn-ea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2028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lkfgR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; 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क्षेत्र में सर्जनात्मक लेखन एवं समीक्षा के प्रति प्रेरित </a:t>
                      </a:r>
                      <a:r>
                        <a:rPr lang="hi-IN" sz="2000" b="0" i="0" u="none" strike="noStrike" dirty="0">
                          <a:solidFill>
                            <a:schemeClr val="tx1"/>
                          </a:solidFill>
                          <a:latin typeface="DevLys 010" pitchFamily="2" charset="0"/>
                        </a:rPr>
                        <a:t>होगें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। उन्हे रचनाओं के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izdk’ku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एवं 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v/;;u 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के क्षेत्र में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jkstxkj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प्राप्ति 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होगें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।</a:t>
                      </a: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984154" y="-2"/>
            <a:ext cx="4035770" cy="4657143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4"/>
          </a:p>
        </p:txBody>
      </p:sp>
      <p:sp>
        <p:nvSpPr>
          <p:cNvPr id="10" name="Right Triangle 9"/>
          <p:cNvSpPr/>
          <p:nvPr/>
        </p:nvSpPr>
        <p:spPr>
          <a:xfrm>
            <a:off x="0" y="4356682"/>
            <a:ext cx="4035769" cy="4657143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4" dirty="0"/>
          </a:p>
        </p:txBody>
      </p:sp>
      <p:sp>
        <p:nvSpPr>
          <p:cNvPr id="7" name="Rectangle 6"/>
          <p:cNvSpPr/>
          <p:nvPr/>
        </p:nvSpPr>
        <p:spPr>
          <a:xfrm>
            <a:off x="355123" y="300460"/>
            <a:ext cx="6159447" cy="8337788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493"/>
              </a:spcAft>
            </a:pPr>
            <a:endParaRPr lang="en-US" sz="2366" dirty="0">
              <a:solidFill>
                <a:schemeClr val="tx1"/>
              </a:solidFill>
              <a:latin typeface="DevLys 010" pitchFamily="2" charset="0"/>
            </a:endParaRPr>
          </a:p>
          <a:p>
            <a:pPr>
              <a:spcAft>
                <a:spcPts val="493"/>
              </a:spcAft>
            </a:pPr>
            <a:r>
              <a:rPr lang="en-US" sz="2366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Course Outcomes</a:t>
            </a:r>
            <a:endParaRPr lang="en-US" sz="2366" dirty="0">
              <a:solidFill>
                <a:schemeClr val="tx1"/>
              </a:solidFill>
              <a:latin typeface="DevLys 010" pitchFamily="2" charset="0"/>
            </a:endParaRPr>
          </a:p>
          <a:p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B.A. I </a:t>
            </a:r>
            <a:r>
              <a:rPr lang="en-US" sz="1774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year</a:t>
            </a:r>
          </a:p>
          <a:p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sz="1774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Hindi</a:t>
            </a:r>
            <a:r>
              <a:rPr lang="en-IN" sz="1774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774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Lit.</a:t>
            </a:r>
            <a:endParaRPr lang="en-IN" sz="1774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493"/>
              </a:spcAft>
            </a:pPr>
            <a:r>
              <a:rPr lang="en-IN" sz="1774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</a:t>
            </a:r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1774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Anuvad</a:t>
            </a:r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774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Vigyan</a:t>
            </a:r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spcAft>
                <a:spcPts val="493"/>
              </a:spcAft>
            </a:pPr>
            <a:endParaRPr lang="en-US" sz="1774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493"/>
              </a:spcAft>
            </a:pPr>
            <a:r>
              <a:rPr lang="en-IN" sz="1774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  <a:endParaRPr lang="en-US" sz="1774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br>
              <a:rPr lang="en-US" sz="1774" dirty="0"/>
            </a:br>
            <a:r>
              <a:rPr lang="en-US" sz="1774" dirty="0"/>
              <a:t> </a:t>
            </a:r>
            <a:br>
              <a:rPr lang="hi-IN" sz="1774" dirty="0"/>
            </a:br>
            <a:endParaRPr lang="en-US" sz="1774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505354" y="676037"/>
            <a:ext cx="6159447" cy="63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38" tIns="45069" rIns="90138" bIns="45069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774" dirty="0">
              <a:latin typeface="Times New Roman" pitchFamily="18" charset="0"/>
              <a:cs typeface="Times New Roman" pitchFamily="18" charset="0"/>
            </a:endParaRPr>
          </a:p>
          <a:p>
            <a:endParaRPr lang="en-US" sz="1774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730699" y="3154838"/>
          <a:ext cx="5483410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57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092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i-IN" sz="2000" b="0" i="0" u="none" strike="noStrike" dirty="0">
                          <a:solidFill>
                            <a:schemeClr val="tx1"/>
                          </a:solidFill>
                          <a:latin typeface="Mangal"/>
                        </a:rPr>
                        <a:t>विद्यार्थियों में अनुवाद–</a:t>
                      </a:r>
                      <a:r>
                        <a:rPr lang="hi-IN" sz="2000" b="0" i="0" u="none" strike="noStrike" dirty="0">
                          <a:solidFill>
                            <a:schemeClr val="tx1"/>
                          </a:solidFill>
                          <a:latin typeface="DevLys 010" pitchFamily="2" charset="0"/>
                        </a:rPr>
                        <a:t>कौशल</a:t>
                      </a:r>
                      <a:r>
                        <a:rPr lang="hi-IN" sz="2000" b="0" i="0" u="none" strike="noStrike" dirty="0">
                          <a:solidFill>
                            <a:schemeClr val="tx1"/>
                          </a:solidFill>
                          <a:latin typeface="Mangal"/>
                        </a:rPr>
                        <a:t> का विकास होगा।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latin typeface="Mangal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1383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Mangal"/>
                          <a:ea typeface="+mn-ea"/>
                          <a:cs typeface="+mn-cs"/>
                        </a:rPr>
                        <a:t>भारतीय एवं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latin typeface="Mangal"/>
                          <a:ea typeface="+mn-ea"/>
                          <a:cs typeface="+mn-cs"/>
                        </a:rPr>
                        <a:t> 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विश्व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Mangal"/>
                          <a:ea typeface="+mn-ea"/>
                          <a:cs typeface="+mn-cs"/>
                        </a:rPr>
                        <a:t>भाषा साहित्य के 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अनुवाद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Mangal"/>
                          <a:ea typeface="+mn-ea"/>
                          <a:cs typeface="+mn-cs"/>
                        </a:rPr>
                        <a:t>क्षेत्र से रोजगार के अवसर प्राप्त 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होगें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Mangal"/>
                          <a:ea typeface="+mn-ea"/>
                          <a:cs typeface="+mn-cs"/>
                        </a:rPr>
                        <a:t>।</a:t>
                      </a:r>
                      <a:endParaRPr lang="en-IN" sz="2000" b="0" kern="1200" dirty="0">
                        <a:solidFill>
                          <a:schemeClr val="tx1"/>
                        </a:solidFill>
                        <a:latin typeface="Mangal"/>
                        <a:ea typeface="+mn-ea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92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वैश्विक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Mangal"/>
                          <a:ea typeface="+mn-ea"/>
                          <a:cs typeface="+mn-cs"/>
                        </a:rPr>
                        <a:t>प्रतिस्पर्धात्मक वातावरण के साथ 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समाजस्य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Mangal"/>
                          <a:ea typeface="+mn-ea"/>
                          <a:cs typeface="+mn-cs"/>
                        </a:rPr>
                        <a:t>बनाने में सक्षम 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होगें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Mangal"/>
                          <a:ea typeface="+mn-ea"/>
                          <a:cs typeface="+mn-cs"/>
                        </a:rPr>
                        <a:t>।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Mangal"/>
                        <a:ea typeface="+mn-ea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984154" y="-2"/>
            <a:ext cx="4035770" cy="4657143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4"/>
          </a:p>
        </p:txBody>
      </p:sp>
      <p:sp>
        <p:nvSpPr>
          <p:cNvPr id="10" name="Right Triangle 9"/>
          <p:cNvSpPr/>
          <p:nvPr/>
        </p:nvSpPr>
        <p:spPr>
          <a:xfrm>
            <a:off x="0" y="4356682"/>
            <a:ext cx="4035769" cy="4657143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4" dirty="0"/>
          </a:p>
        </p:txBody>
      </p:sp>
      <p:sp>
        <p:nvSpPr>
          <p:cNvPr id="7" name="Rectangle 6"/>
          <p:cNvSpPr/>
          <p:nvPr/>
        </p:nvSpPr>
        <p:spPr>
          <a:xfrm>
            <a:off x="355123" y="300460"/>
            <a:ext cx="6159447" cy="8337788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493"/>
              </a:spcAft>
            </a:pPr>
            <a:endParaRPr lang="en-US" sz="2366" dirty="0">
              <a:solidFill>
                <a:schemeClr val="tx1"/>
              </a:solidFill>
              <a:latin typeface="DevLys 010" pitchFamily="2" charset="0"/>
            </a:endParaRPr>
          </a:p>
          <a:p>
            <a:pPr>
              <a:spcAft>
                <a:spcPts val="493"/>
              </a:spcAft>
            </a:pPr>
            <a:r>
              <a:rPr lang="en-US" sz="2366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Course Outcomes</a:t>
            </a:r>
            <a:endParaRPr lang="en-US" sz="2366" dirty="0">
              <a:solidFill>
                <a:schemeClr val="tx1"/>
              </a:solidFill>
              <a:latin typeface="DevLys 010" pitchFamily="2" charset="0"/>
            </a:endParaRPr>
          </a:p>
          <a:p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B.A. I </a:t>
            </a:r>
            <a:r>
              <a:rPr lang="en-US" sz="1774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74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year</a:t>
            </a:r>
          </a:p>
          <a:p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Subject- </a:t>
            </a:r>
            <a:r>
              <a:rPr lang="en-US" sz="1774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Hindi</a:t>
            </a:r>
            <a:r>
              <a:rPr lang="en-IN" sz="1774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774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Lit.</a:t>
            </a:r>
            <a:endParaRPr lang="en-IN" sz="1774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493"/>
              </a:spcAft>
            </a:pPr>
            <a:r>
              <a:rPr lang="en-IN" sz="1774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 </a:t>
            </a:r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1774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Rashtriya</a:t>
            </a:r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Kavya Dhara</a:t>
            </a:r>
          </a:p>
          <a:p>
            <a:pPr>
              <a:spcAft>
                <a:spcPts val="493"/>
              </a:spcAft>
            </a:pPr>
            <a:endParaRPr lang="en-US" sz="1774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493"/>
              </a:spcAft>
            </a:pPr>
            <a:r>
              <a:rPr lang="en-IN" sz="1774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  <a:endParaRPr lang="en-US" sz="1774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br>
              <a:rPr lang="en-US" sz="1774" dirty="0"/>
            </a:br>
            <a:r>
              <a:rPr lang="en-US" sz="1774" dirty="0"/>
              <a:t> </a:t>
            </a:r>
            <a:br>
              <a:rPr lang="hi-IN" sz="1774" dirty="0"/>
            </a:br>
            <a:endParaRPr lang="en-US" sz="1774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505354" y="676037"/>
            <a:ext cx="6159447" cy="63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38" tIns="45069" rIns="90138" bIns="45069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774" dirty="0">
              <a:latin typeface="Times New Roman" pitchFamily="18" charset="0"/>
              <a:cs typeface="Times New Roman" pitchFamily="18" charset="0"/>
            </a:endParaRPr>
          </a:p>
          <a:p>
            <a:endParaRPr lang="en-US" sz="1774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071477"/>
              </p:ext>
            </p:extLst>
          </p:nvPr>
        </p:nvGraphicFramePr>
        <p:xfrm>
          <a:off x="655584" y="3004608"/>
          <a:ext cx="5483410" cy="36867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57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11244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विद्यार्थी इस पाठ्यक्रम के अध्ययन से प्राचीन परंपरा एवं आधुनिक संदर्भ में राष्ट्रीय चेतना के अर्थ से सुभिज्ञ 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होगें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।</a:t>
                      </a:r>
                      <a:endParaRPr lang="en-US" sz="3200" b="0" i="0" u="none" strike="noStrike" dirty="0">
                        <a:solidFill>
                          <a:schemeClr val="tx1"/>
                        </a:solidFill>
                        <a:latin typeface="DevLys 010" pitchFamily="2" charset="0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1244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hi-IN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विद्यार्थी इस पाठ्यक्रम के माध्यम से राष्ट्र निर्माण में स्वयं की भूमिका का चयन करने में समर्थ हो सके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गें</a:t>
                      </a:r>
                      <a:r>
                        <a:rPr lang="hi-IN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।</a:t>
                      </a:r>
                      <a:endParaRPr lang="hi-IN" sz="3600" b="0" dirty="0">
                        <a:effectLst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1659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hi-IN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सृजनात्मक क्षमता वाले विद्यार्थी राष्ट्रीय चेतना से युक्त कविता और गीतों का सृजन कर गीत-संगीत एवं फिल्मों में यश एवं अर्थोपार्जन कर सकते है ।</a:t>
                      </a:r>
                      <a:endParaRPr lang="en-US" sz="3600" b="0" kern="1200" dirty="0">
                        <a:solidFill>
                          <a:schemeClr val="tx1"/>
                        </a:solidFill>
                        <a:latin typeface="DevLys 010" pitchFamily="2" charset="0"/>
                        <a:ea typeface="+mn-ea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865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4. 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i-IN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विद्यार्थी राष्ट्रीय चेतना में साहित्य परंपरा से परिचित हो सके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गें</a:t>
                      </a:r>
                      <a:r>
                        <a:rPr lang="hi-IN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।</a:t>
                      </a:r>
                      <a:endParaRPr lang="en-US" sz="3600" b="0" kern="1200" dirty="0">
                        <a:solidFill>
                          <a:schemeClr val="tx1"/>
                        </a:solidFill>
                        <a:latin typeface="DevLys 010" pitchFamily="2" charset="0"/>
                        <a:ea typeface="+mn-ea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984154" y="-2"/>
            <a:ext cx="4018665" cy="4657143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4"/>
          </a:p>
        </p:txBody>
      </p:sp>
      <p:sp>
        <p:nvSpPr>
          <p:cNvPr id="10" name="Right Triangle 9"/>
          <p:cNvSpPr/>
          <p:nvPr/>
        </p:nvSpPr>
        <p:spPr>
          <a:xfrm>
            <a:off x="17106" y="4356682"/>
            <a:ext cx="4018663" cy="4657143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4" dirty="0"/>
          </a:p>
        </p:txBody>
      </p:sp>
      <p:sp>
        <p:nvSpPr>
          <p:cNvPr id="7" name="Rectangle 6"/>
          <p:cNvSpPr/>
          <p:nvPr/>
        </p:nvSpPr>
        <p:spPr>
          <a:xfrm>
            <a:off x="355123" y="300460"/>
            <a:ext cx="6159447" cy="8337788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493"/>
              </a:spcAft>
            </a:pPr>
            <a:endParaRPr lang="en-US" sz="2366" dirty="0">
              <a:solidFill>
                <a:schemeClr val="tx1"/>
              </a:solidFill>
              <a:latin typeface="DevLys 010" pitchFamily="2" charset="0"/>
            </a:endParaRPr>
          </a:p>
          <a:p>
            <a:pPr>
              <a:spcAft>
                <a:spcPts val="493"/>
              </a:spcAft>
            </a:pPr>
            <a:r>
              <a:rPr lang="en-US" sz="2366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Course Outcomes</a:t>
            </a:r>
            <a:endParaRPr lang="en-US" sz="2366" dirty="0">
              <a:solidFill>
                <a:schemeClr val="tx1"/>
              </a:solidFill>
              <a:latin typeface="DevLys 010" pitchFamily="2" charset="0"/>
            </a:endParaRPr>
          </a:p>
          <a:p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B.A. I </a:t>
            </a:r>
            <a:r>
              <a:rPr lang="en-US" sz="1774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74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year</a:t>
            </a:r>
          </a:p>
          <a:p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Subject- </a:t>
            </a:r>
            <a:r>
              <a:rPr lang="en-US" sz="1774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Hindi</a:t>
            </a:r>
            <a:r>
              <a:rPr lang="en-IN" sz="1774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774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Lit.</a:t>
            </a:r>
            <a:endParaRPr lang="en-IN" sz="1774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493"/>
              </a:spcAft>
            </a:pPr>
            <a:r>
              <a:rPr lang="en-IN" sz="1774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Major-II</a:t>
            </a:r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Hindi </a:t>
            </a:r>
            <a:r>
              <a:rPr lang="en-US" sz="1774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Aalochana</a:t>
            </a:r>
            <a:endParaRPr lang="en-US" sz="1774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493"/>
              </a:spcAft>
            </a:pPr>
            <a:endParaRPr lang="en-US" sz="1774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493"/>
              </a:spcAft>
            </a:pPr>
            <a:r>
              <a:rPr lang="en-IN" sz="1774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  <a:endParaRPr lang="en-US" sz="1774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br>
              <a:rPr lang="en-US" sz="1774" dirty="0"/>
            </a:br>
            <a:r>
              <a:rPr lang="en-US" sz="1774" dirty="0"/>
              <a:t> </a:t>
            </a:r>
            <a:br>
              <a:rPr lang="hi-IN" sz="1774" dirty="0"/>
            </a:br>
            <a:endParaRPr lang="en-US" sz="1774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505354" y="676037"/>
            <a:ext cx="6159447" cy="63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38" tIns="45069" rIns="90138" bIns="45069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774" dirty="0">
              <a:latin typeface="Times New Roman" pitchFamily="18" charset="0"/>
              <a:cs typeface="Times New Roman" pitchFamily="18" charset="0"/>
            </a:endParaRPr>
          </a:p>
          <a:p>
            <a:endParaRPr lang="en-US" sz="1774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471417"/>
              </p:ext>
            </p:extLst>
          </p:nvPr>
        </p:nvGraphicFramePr>
        <p:xfrm>
          <a:off x="693142" y="2995719"/>
          <a:ext cx="548341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57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81659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i-IN" sz="2000" b="0" i="0" u="none" strike="noStrike" dirty="0">
                          <a:solidFill>
                            <a:schemeClr val="tx1"/>
                          </a:solidFill>
                          <a:latin typeface="DevLys 010" pitchFamily="2" charset="0"/>
                          <a:cs typeface="+mj-cs"/>
                        </a:rPr>
                        <a:t>विद्यार्थियों में आलोचनात्मक विवेक/ समीक्षात्मक दृष्टि का विकास होगा जिससे वह आलोचना लेखन एवं प्रकाशन के क्षेत्र में रोजगार प्राप्त कर </a:t>
                      </a:r>
                      <a:r>
                        <a:rPr lang="hi-IN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सके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गें</a:t>
                      </a:r>
                      <a:r>
                        <a:rPr lang="hi-IN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latin typeface="DevLys 010" pitchFamily="2" charset="0"/>
                        <a:cs typeface="+mj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2074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j-cs"/>
                        </a:rPr>
                        <a:t>विद्यार्थियों में भारतीय ज्ञान - विज्ञान को निरपेक्ष रूप से समझ </a:t>
                      </a:r>
                      <a:r>
                        <a:rPr lang="hi-IN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सके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गें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j-cs"/>
                        </a:rPr>
                        <a:t> जिससे सामाजिक दायित्व का निर्वाह कर </a:t>
                      </a:r>
                      <a:r>
                        <a:rPr lang="hi-IN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सके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गें</a:t>
                      </a:r>
                      <a:r>
                        <a:rPr lang="hi-IN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j-cs"/>
                        </a:rPr>
                        <a:t> । समाज कल्याण संबंधी क्षेत्र में रोजगार के अवसर प्राप्त कर </a:t>
                      </a:r>
                      <a:r>
                        <a:rPr lang="hi-IN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सके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गें</a:t>
                      </a:r>
                      <a:r>
                        <a:rPr lang="hi-IN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j-cs"/>
                        </a:rPr>
                        <a:t>। </a:t>
                      </a:r>
                      <a:endParaRPr lang="en-IN" sz="2000" b="0" kern="1200" dirty="0">
                        <a:solidFill>
                          <a:schemeClr val="tx1"/>
                        </a:solidFill>
                        <a:latin typeface="DevLys 010" pitchFamily="2" charset="0"/>
                        <a:ea typeface="+mn-ea"/>
                        <a:cs typeface="+mj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2438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j-cs"/>
                        </a:rPr>
                        <a:t>विद्यार्थियों में भाषा शिक्षण के संस्कारों का विकास होगा जिससे वह रचनात्मकता एवं भाषा के क्षेत्र में नए प्रयोग कर </a:t>
                      </a:r>
                      <a:r>
                        <a:rPr lang="hi-IN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सके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गें</a:t>
                      </a:r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j-cs"/>
                        </a:rPr>
                        <a:t>।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DevLys 010" pitchFamily="2" charset="0"/>
                        <a:ea typeface="+mn-ea"/>
                        <a:cs typeface="+mj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984154" y="-3"/>
            <a:ext cx="4018666" cy="4657143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4"/>
          </a:p>
        </p:txBody>
      </p:sp>
      <p:sp>
        <p:nvSpPr>
          <p:cNvPr id="10" name="Right Triangle 9"/>
          <p:cNvSpPr/>
          <p:nvPr/>
        </p:nvSpPr>
        <p:spPr>
          <a:xfrm>
            <a:off x="0" y="4356682"/>
            <a:ext cx="4035769" cy="4657143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4" dirty="0"/>
          </a:p>
        </p:txBody>
      </p:sp>
      <p:sp>
        <p:nvSpPr>
          <p:cNvPr id="7" name="Rectangle 6"/>
          <p:cNvSpPr/>
          <p:nvPr/>
        </p:nvSpPr>
        <p:spPr>
          <a:xfrm>
            <a:off x="355123" y="300460"/>
            <a:ext cx="6159447" cy="8337788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493"/>
              </a:spcAft>
            </a:pPr>
            <a:endParaRPr lang="en-US" sz="2366" dirty="0">
              <a:solidFill>
                <a:schemeClr val="tx1"/>
              </a:solidFill>
              <a:latin typeface="DevLys 010" pitchFamily="2" charset="0"/>
            </a:endParaRPr>
          </a:p>
          <a:p>
            <a:pPr>
              <a:spcAft>
                <a:spcPts val="493"/>
              </a:spcAft>
            </a:pPr>
            <a:r>
              <a:rPr lang="en-US" sz="2366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Course Outcomes</a:t>
            </a:r>
            <a:endParaRPr lang="en-US" sz="2366" dirty="0">
              <a:solidFill>
                <a:schemeClr val="tx1"/>
              </a:solidFill>
              <a:latin typeface="DevLys 010" pitchFamily="2" charset="0"/>
            </a:endParaRPr>
          </a:p>
          <a:p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B.A. I </a:t>
            </a:r>
            <a:r>
              <a:rPr lang="en-US" sz="1774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74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year</a:t>
            </a:r>
          </a:p>
          <a:p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Subject- </a:t>
            </a:r>
            <a:r>
              <a:rPr lang="en-US" sz="1774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Hindi</a:t>
            </a:r>
            <a:r>
              <a:rPr lang="en-IN" sz="1774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774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Lit.</a:t>
            </a:r>
            <a:endParaRPr lang="en-IN" sz="1774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493"/>
              </a:spcAft>
            </a:pPr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Minor/Elective – Lok Sahitya Evam Lok </a:t>
            </a:r>
            <a:r>
              <a:rPr lang="en-US" sz="1774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Sanskriti</a:t>
            </a:r>
            <a:endParaRPr lang="en-US" sz="1774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493"/>
              </a:spcAft>
            </a:pPr>
            <a:endParaRPr lang="en-US" sz="1774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493"/>
              </a:spcAft>
            </a:pPr>
            <a:r>
              <a:rPr lang="en-IN" sz="1774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  <a:endParaRPr lang="en-US" sz="1774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br>
              <a:rPr lang="en-US" sz="1774" dirty="0"/>
            </a:br>
            <a:r>
              <a:rPr lang="en-US" sz="1774" dirty="0"/>
              <a:t> </a:t>
            </a:r>
            <a:br>
              <a:rPr lang="hi-IN" sz="1774" dirty="0"/>
            </a:br>
            <a:endParaRPr lang="en-US" sz="1774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505354" y="676037"/>
            <a:ext cx="6159447" cy="63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38" tIns="45069" rIns="90138" bIns="45069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774" dirty="0">
              <a:latin typeface="Times New Roman" pitchFamily="18" charset="0"/>
              <a:cs typeface="Times New Roman" pitchFamily="18" charset="0"/>
            </a:endParaRPr>
          </a:p>
          <a:p>
            <a:endParaRPr lang="en-US" sz="1774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761500"/>
              </p:ext>
            </p:extLst>
          </p:nvPr>
        </p:nvGraphicFramePr>
        <p:xfrm>
          <a:off x="693142" y="3242800"/>
          <a:ext cx="5483410" cy="375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57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98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विद्यार्थी लोक जीवन शैली से भिज्ञ 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होगें</a:t>
                      </a:r>
                      <a:r>
                        <a:rPr lang="hi-IN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।</a:t>
                      </a:r>
                      <a:endParaRPr lang="en-US" sz="3200" b="0" i="0" u="none" strike="noStrike" dirty="0">
                        <a:solidFill>
                          <a:schemeClr val="tx1"/>
                        </a:solidFill>
                        <a:latin typeface="DevLys 010" pitchFamily="2" charset="0"/>
                        <a:cs typeface="+mj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1244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i-IN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लोक साहित्य की विविध विधाओं का अध्ययन कर अपने ज्ञान और अनुभव से शोध कार्य करने में समर्थ 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होगें</a:t>
                      </a:r>
                      <a:r>
                        <a:rPr lang="hi-IN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।</a:t>
                      </a:r>
                      <a:endParaRPr lang="en-IN" sz="3200" b="0" kern="1200" dirty="0">
                        <a:solidFill>
                          <a:schemeClr val="tx1"/>
                        </a:solidFill>
                        <a:latin typeface="DevLys 010" pitchFamily="2" charset="0"/>
                        <a:ea typeface="+mn-ea"/>
                        <a:cs typeface="+mj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865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hi-IN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लोक कला के क्षेत्र में कौशल विकास कर, रोजगार प्राप्त कर सके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गें</a:t>
                      </a:r>
                      <a:r>
                        <a:rPr lang="hi-IN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।</a:t>
                      </a:r>
                      <a:endParaRPr lang="en-US" sz="3200" b="0" kern="1200" dirty="0">
                        <a:solidFill>
                          <a:schemeClr val="tx1"/>
                        </a:solidFill>
                        <a:latin typeface="DevLys 010" pitchFamily="2" charset="0"/>
                        <a:ea typeface="+mn-ea"/>
                        <a:cs typeface="+mj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81659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4</a:t>
                      </a: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hi-IN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लोक गीत, संगीत, नाट्य अभिनय आदि में रुचि रखने वाले विद्यार्थी संगीत नाट्य एवं फिल्म आदि क्षेत्रों में नया प्रयोग करते हुए देश- विदेश में यश एवं अर्थोपार्जन कर सके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40" pitchFamily="2" charset="0"/>
                          <a:ea typeface="+mn-ea"/>
                          <a:cs typeface="+mn-cs"/>
                        </a:rPr>
                        <a:t>गें</a:t>
                      </a:r>
                      <a:r>
                        <a:rPr lang="hi-IN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।</a:t>
                      </a:r>
                      <a:endParaRPr lang="hi-IN" sz="3200" b="0" dirty="0">
                        <a:effectLst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596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293126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984154" y="-2"/>
            <a:ext cx="4035770" cy="4657143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4"/>
          </a:p>
        </p:txBody>
      </p:sp>
      <p:sp>
        <p:nvSpPr>
          <p:cNvPr id="10" name="Right Triangle 9"/>
          <p:cNvSpPr/>
          <p:nvPr/>
        </p:nvSpPr>
        <p:spPr>
          <a:xfrm>
            <a:off x="0" y="4356682"/>
            <a:ext cx="4035769" cy="4657143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4" dirty="0"/>
          </a:p>
        </p:txBody>
      </p:sp>
      <p:sp>
        <p:nvSpPr>
          <p:cNvPr id="7" name="Rectangle 6"/>
          <p:cNvSpPr/>
          <p:nvPr/>
        </p:nvSpPr>
        <p:spPr>
          <a:xfrm>
            <a:off x="430239" y="300460"/>
            <a:ext cx="6159447" cy="8337788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493"/>
              </a:spcAft>
            </a:pPr>
            <a:endParaRPr lang="en-US" sz="1774" dirty="0">
              <a:solidFill>
                <a:schemeClr val="tx1"/>
              </a:solidFill>
              <a:latin typeface="Times New Roman"/>
            </a:endParaRPr>
          </a:p>
          <a:p>
            <a:pPr>
              <a:spcAft>
                <a:spcPts val="493"/>
              </a:spcAft>
            </a:pPr>
            <a:r>
              <a:rPr lang="en-US" sz="2366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Course Outcomes</a:t>
            </a:r>
            <a:endParaRPr lang="en-US" sz="2366" dirty="0">
              <a:solidFill>
                <a:schemeClr val="tx1"/>
              </a:solidFill>
              <a:latin typeface="DevLys 010" pitchFamily="2" charset="0"/>
            </a:endParaRPr>
          </a:p>
          <a:p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B.A./</a:t>
            </a:r>
            <a:r>
              <a:rPr lang="en-US" sz="1774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B.Sc</a:t>
            </a:r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/B.Com I year</a:t>
            </a:r>
          </a:p>
          <a:p>
            <a:r>
              <a:rPr lang="en-US" sz="177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Subject-</a:t>
            </a:r>
            <a:r>
              <a:rPr lang="en-US" sz="1774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Foundation Course –Bhasha aur </a:t>
            </a:r>
            <a:r>
              <a:rPr lang="en-US" sz="1774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Sanskriti</a:t>
            </a:r>
            <a:r>
              <a:rPr lang="en-US" sz="1774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1774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493"/>
              </a:spcAft>
            </a:pPr>
            <a:r>
              <a:rPr lang="en-IN" sz="1774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  <a:endParaRPr lang="en-US" sz="1774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505354" y="676037"/>
            <a:ext cx="6159447" cy="63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38" tIns="45069" rIns="90138" bIns="45069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774" dirty="0">
              <a:latin typeface="Times New Roman" pitchFamily="18" charset="0"/>
              <a:cs typeface="Times New Roman" pitchFamily="18" charset="0"/>
            </a:endParaRPr>
          </a:p>
          <a:p>
            <a:endParaRPr lang="en-US" sz="1774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1283191"/>
              </p:ext>
            </p:extLst>
          </p:nvPr>
        </p:nvGraphicFramePr>
        <p:xfrm>
          <a:off x="880930" y="2779262"/>
          <a:ext cx="5036615" cy="41537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13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5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6037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i-IN" sz="2000" b="0" i="0" u="none" strike="noStrike" dirty="0">
                          <a:solidFill>
                            <a:schemeClr val="tx1"/>
                          </a:solidFill>
                          <a:latin typeface="DevLys 010" pitchFamily="2" charset="0"/>
                        </a:rPr>
                        <a:t>उत्कृष्ट साहित्य पाठों के अध्ययन से रूचि का विकास करना ।</a:t>
                      </a: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922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सांस्कृतिक चेतना और राष्ट्रीय भावना का विकास करना ।</a:t>
                      </a:r>
                      <a:endParaRPr lang="en-IN" sz="2000" b="0" kern="1200" dirty="0">
                        <a:solidFill>
                          <a:schemeClr val="tx1"/>
                        </a:solidFill>
                        <a:latin typeface="DevLys 010" pitchFamily="2" charset="0"/>
                        <a:ea typeface="+mn-ea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691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3.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hi-IN" sz="2000" b="0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भाषा - ज्ञान।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DevLys 010" pitchFamily="2" charset="0"/>
                        <a:ea typeface="+mn-ea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138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4.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सामान्य शब्दावली और विशेष शब्दावली के अध्ययन द्वारा भाषा एवं संस्कृति-बोध का विकास करना ।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latin typeface="DevLys 010" pitchFamily="2" charset="0"/>
                        <a:ea typeface="+mn-ea"/>
                        <a:cs typeface="+mn-cs"/>
                      </a:endParaRP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138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5.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r>
                        <a:rPr lang="hi-IN" sz="2000" b="0" dirty="0">
                          <a:solidFill>
                            <a:schemeClr val="tx1"/>
                          </a:solidFill>
                          <a:latin typeface="DevLys 010" pitchFamily="2" charset="0"/>
                        </a:rPr>
                        <a:t>विशिष्ट शब्दावली (बीज </a:t>
                      </a:r>
                      <a:r>
                        <a:rPr lang="hi-IN" sz="2000" b="0" i="0" u="none" strike="noStrike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शब्द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latin typeface="DevLys 010" pitchFamily="2" charset="0"/>
                          <a:ea typeface="+mn-ea"/>
                          <a:cs typeface="+mn-cs"/>
                        </a:rPr>
                        <a:t>@</a:t>
                      </a:r>
                      <a:r>
                        <a:rPr lang="hi-IN" sz="2000" b="0" dirty="0">
                          <a:solidFill>
                            <a:schemeClr val="tx1"/>
                          </a:solidFill>
                          <a:latin typeface="DevLys 010" pitchFamily="2" charset="0"/>
                        </a:rPr>
                        <a:t>की वर्ड) से परिचित करवाते हुए बोध के स्तर को विकसित करना।</a:t>
                      </a: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8653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6. </a:t>
                      </a:r>
                    </a:p>
                  </a:txBody>
                  <a:tcPr marL="90138" marR="90138" marT="45069" marB="4506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r>
                        <a:rPr lang="hi-IN" sz="2000" b="0" dirty="0">
                          <a:solidFill>
                            <a:schemeClr val="tx1"/>
                          </a:solidFill>
                          <a:latin typeface="DevLys 010" pitchFamily="2" charset="0"/>
                        </a:rPr>
                        <a:t>प्रतियोगी परीक्षाओं हेतु तैयार करना।</a:t>
                      </a:r>
                    </a:p>
                  </a:txBody>
                  <a:tcPr marL="112673" marR="1126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164</TotalTime>
  <Words>1210</Words>
  <Application>Microsoft Office PowerPoint</Application>
  <PresentationFormat>Custom</PresentationFormat>
  <Paragraphs>198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DevLys 010</vt:lpstr>
      <vt:lpstr>DevLys 040</vt:lpstr>
      <vt:lpstr>Mangal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aakansha sharma</dc:creator>
  <cp:lastModifiedBy>Acer</cp:lastModifiedBy>
  <cp:revision>8</cp:revision>
  <dcterms:created xsi:type="dcterms:W3CDTF">2024-08-09T12:37:38Z</dcterms:created>
  <dcterms:modified xsi:type="dcterms:W3CDTF">2024-08-28T08:18:07Z</dcterms:modified>
</cp:coreProperties>
</file>